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6" r:id="rId3"/>
    <p:sldId id="261" r:id="rId4"/>
    <p:sldId id="258" r:id="rId5"/>
    <p:sldId id="264" r:id="rId6"/>
    <p:sldId id="265" r:id="rId7"/>
    <p:sldId id="260" r:id="rId8"/>
    <p:sldId id="262" r:id="rId9"/>
    <p:sldId id="266" r:id="rId10"/>
    <p:sldId id="267" r:id="rId11"/>
    <p:sldId id="269" r:id="rId12"/>
    <p:sldId id="268"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DFDF"/>
    <a:srgbClr val="CFCECE"/>
    <a:srgbClr val="CE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80148" autoAdjust="0"/>
  </p:normalViewPr>
  <p:slideViewPr>
    <p:cSldViewPr snapToGrid="0">
      <p:cViewPr varScale="1">
        <p:scale>
          <a:sx n="75" d="100"/>
          <a:sy n="75" d="100"/>
        </p:scale>
        <p:origin x="62"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7E830-C2FB-442C-A2AD-294CC3273130}" type="datetimeFigureOut">
              <a:rPr lang="en-US" smtClean="0"/>
              <a:t>12/14/2015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3E265-278E-4F33-847E-6061ED733F58}" type="slidenum">
              <a:rPr lang="en-US" smtClean="0"/>
              <a:t>‹#›</a:t>
            </a:fld>
            <a:endParaRPr lang="en-US"/>
          </a:p>
        </p:txBody>
      </p:sp>
    </p:spTree>
    <p:extLst>
      <p:ext uri="{BB962C8B-B14F-4D97-AF65-F5344CB8AC3E}">
        <p14:creationId xmlns:p14="http://schemas.microsoft.com/office/powerpoint/2010/main" val="814263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first off</a:t>
            </a:r>
            <a:r>
              <a:rPr lang="en-US" baseline="0" dirty="0" smtClean="0"/>
              <a:t> I want to say there is no ‘Formula for Architecture’. I just made it up as a joke to Engineers because they love their formulas. They love plugging in numbers and getting exact, perfect answers. It makes them feel all warm and gooey inside. But even if there isn’t a formula, I think we can still use this methodology to learn a lot about how Architectural designs come to fruition.</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1</a:t>
            </a:fld>
            <a:endParaRPr lang="en-US"/>
          </a:p>
        </p:txBody>
      </p:sp>
    </p:spTree>
    <p:extLst>
      <p:ext uri="{BB962C8B-B14F-4D97-AF65-F5344CB8AC3E}">
        <p14:creationId xmlns:p14="http://schemas.microsoft.com/office/powerpoint/2010/main" val="160878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a:t>
            </a:r>
            <a:r>
              <a:rPr lang="en-US" baseline="0" dirty="0" smtClean="0"/>
              <a:t> one more time. Let’s do something that the engineers at Bechtel can appreciate… (see slide)</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12</a:t>
            </a:fld>
            <a:endParaRPr lang="en-US"/>
          </a:p>
        </p:txBody>
      </p:sp>
    </p:spTree>
    <p:extLst>
      <p:ext uri="{BB962C8B-B14F-4D97-AF65-F5344CB8AC3E}">
        <p14:creationId xmlns:p14="http://schemas.microsoft.com/office/powerpoint/2010/main" val="29037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you can see, you</a:t>
            </a:r>
            <a:r>
              <a:rPr lang="en-US" baseline="0" dirty="0" smtClean="0"/>
              <a:t> can combine these 4 variables in any combination to arrive at any architectural project ever completed or imagined. So, what does this mean for your project? Well, in regards to each one of these aspects of your design you need to ask yourself the following… (see slide) …After asking these questions you need to do your research in each of these areas so that you can come up with a project that not only fits with the culture and humanity of your structure’s community but also pushes the limits of what is possible in regards to the materials and methods you employ.</a:t>
            </a:r>
          </a:p>
          <a:p>
            <a:r>
              <a:rPr lang="en-US" baseline="0" dirty="0" smtClean="0"/>
              <a:t>Materials: materials from waste products, interactive and internet connected materials</a:t>
            </a:r>
          </a:p>
          <a:p>
            <a:r>
              <a:rPr lang="en-US" baseline="0" dirty="0" smtClean="0"/>
              <a:t>Methods: 3D printed structures, a bridge that generates electricity from the ocean tides.</a:t>
            </a:r>
          </a:p>
          <a:p>
            <a:r>
              <a:rPr lang="en-US" baseline="0" dirty="0" smtClean="0"/>
              <a:t>Culture: Transgendered Restrooms may lead to more individual spaces.</a:t>
            </a:r>
          </a:p>
          <a:p>
            <a:r>
              <a:rPr lang="en-US" baseline="0" dirty="0" smtClean="0"/>
              <a:t>Humanity: A bridge doesn’t have to be just for </a:t>
            </a:r>
            <a:r>
              <a:rPr lang="en-US" baseline="0" dirty="0" err="1" smtClean="0"/>
              <a:t>transversing</a:t>
            </a:r>
            <a:r>
              <a:rPr lang="en-US" baseline="0" dirty="0" smtClean="0"/>
              <a:t> but it can also be a destination with </a:t>
            </a:r>
            <a:r>
              <a:rPr lang="en-US" baseline="0" dirty="0" err="1" smtClean="0"/>
              <a:t>sight seeing</a:t>
            </a:r>
            <a:r>
              <a:rPr lang="en-US" baseline="0" dirty="0" smtClean="0"/>
              <a:t> and retail space.</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14</a:t>
            </a:fld>
            <a:endParaRPr lang="en-US"/>
          </a:p>
        </p:txBody>
      </p:sp>
    </p:spTree>
    <p:extLst>
      <p:ext uri="{BB962C8B-B14F-4D97-AF65-F5344CB8AC3E}">
        <p14:creationId xmlns:p14="http://schemas.microsoft.com/office/powerpoint/2010/main" val="1880309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this helps you better understand what goes through</a:t>
            </a:r>
            <a:r>
              <a:rPr lang="en-US" baseline="0" dirty="0" smtClean="0"/>
              <a:t> an Architects mind as he/she develops their ideas. Let me know if you have any questions or concerns.</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15</a:t>
            </a:fld>
            <a:endParaRPr lang="en-US"/>
          </a:p>
        </p:txBody>
      </p:sp>
    </p:spTree>
    <p:extLst>
      <p:ext uri="{BB962C8B-B14F-4D97-AF65-F5344CB8AC3E}">
        <p14:creationId xmlns:p14="http://schemas.microsoft.com/office/powerpoint/2010/main" val="251315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the variables mean? Well…</a:t>
            </a:r>
            <a:r>
              <a:rPr lang="en-US" baseline="0" dirty="0" smtClean="0"/>
              <a:t> (see slide). The M is squared not just because there are 2 M’s but because the Materials and Methods co-evolve and affect each other. If you discover a new Material that typically leads to a new Method. Likewise, if you come up with a new Method that will most likely spawn a new Material. So they are inextricably linked. Then you add Culture to the mix, and lastly you multiply each one times Humanity because each stage is made by humans for humans. Materials need to be handled by humans, Methods are employed by humans, and Culture is enjoyed by humans.</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2</a:t>
            </a:fld>
            <a:endParaRPr lang="en-US"/>
          </a:p>
        </p:txBody>
      </p:sp>
    </p:spTree>
    <p:extLst>
      <p:ext uri="{BB962C8B-B14F-4D97-AF65-F5344CB8AC3E}">
        <p14:creationId xmlns:p14="http://schemas.microsoft.com/office/powerpoint/2010/main" val="3850828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some examples of Materials? (see slide) Just make note that these are constantly evolving over time and at each stage you can only build</a:t>
            </a:r>
            <a:r>
              <a:rPr lang="en-US" baseline="0" dirty="0" smtClean="0"/>
              <a:t> structures with the materials that you have on hand.</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3</a:t>
            </a:fld>
            <a:endParaRPr lang="en-US"/>
          </a:p>
        </p:txBody>
      </p:sp>
    </p:spTree>
    <p:extLst>
      <p:ext uri="{BB962C8B-B14F-4D97-AF65-F5344CB8AC3E}">
        <p14:creationId xmlns:p14="http://schemas.microsoft.com/office/powerpoint/2010/main" val="87441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same applies to Methods. New Methods are constantly be tried and refined and a great Architect understands how to use these to make his/her structure come together more efficiently. Some types of Methods include… (see 2 slides) …how we fabricate our material (from using the natural product as is to engineering our material), how we design and document our ideas (from 2D hand drawings to 3D Building Information Modelling), how we support or structures (from beam and lintel construction to cantilevered cable stay load distribution), … (see next slide)</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4</a:t>
            </a:fld>
            <a:endParaRPr lang="en-US"/>
          </a:p>
        </p:txBody>
      </p:sp>
    </p:spTree>
    <p:extLst>
      <p:ext uri="{BB962C8B-B14F-4D97-AF65-F5344CB8AC3E}">
        <p14:creationId xmlns:p14="http://schemas.microsoft.com/office/powerpoint/2010/main" val="236556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how we are able to put together our structures (from purely</a:t>
            </a:r>
            <a:r>
              <a:rPr lang="en-US" baseline="0" dirty="0" smtClean="0"/>
              <a:t> manpower and horsepower to complex machines), how we are able to </a:t>
            </a:r>
            <a:r>
              <a:rPr lang="en-US" baseline="0" dirty="0" smtClean="0"/>
              <a:t>pay for our projects </a:t>
            </a:r>
            <a:r>
              <a:rPr lang="en-US" baseline="0" dirty="0" smtClean="0"/>
              <a:t>(from </a:t>
            </a:r>
            <a:r>
              <a:rPr lang="en-US" baseline="0" dirty="0" smtClean="0"/>
              <a:t>bartering for goods and services to complicated loan modification and refinancing options), </a:t>
            </a:r>
            <a:r>
              <a:rPr lang="en-US" baseline="0" dirty="0" smtClean="0"/>
              <a:t>and lastly how we accommodate sustainable growth (from imperial expansion to tempered planning and development). All of these methods affect how your project comes together.</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5</a:t>
            </a:fld>
            <a:endParaRPr lang="en-US"/>
          </a:p>
        </p:txBody>
      </p:sp>
    </p:spTree>
    <p:extLst>
      <p:ext uri="{BB962C8B-B14F-4D97-AF65-F5344CB8AC3E}">
        <p14:creationId xmlns:p14="http://schemas.microsoft.com/office/powerpoint/2010/main" val="272005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a:t>
            </a:r>
            <a:r>
              <a:rPr lang="en-US" baseline="0" dirty="0" smtClean="0"/>
              <a:t> culture also needs to be considered for your particular project. Whether is it lifestyle differences (nomadic vs sedentary), traditions (religious or ‘this is the way we’ve always done it’), particular laws (lax or strict), or values (what projects people want to spend their time and money on), you need your project to fit your local culture; otherwise it may get rejected.</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6</a:t>
            </a:fld>
            <a:endParaRPr lang="en-US"/>
          </a:p>
        </p:txBody>
      </p:sp>
    </p:spTree>
    <p:extLst>
      <p:ext uri="{BB962C8B-B14F-4D97-AF65-F5344CB8AC3E}">
        <p14:creationId xmlns:p14="http://schemas.microsoft.com/office/powerpoint/2010/main" val="223226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last but not least is humanity.</a:t>
            </a:r>
            <a:r>
              <a:rPr lang="en-US" baseline="0" dirty="0" smtClean="0"/>
              <a:t> The first thing you need to consider in this category is scale. If you make spaces too small then your structure can become unusable. You can also use scale to convey an emotion or feeling throughout a space. A small space can feel cozy and intimate, while a grand space can create awe and wonderment. The second thing to consider is end use. What will or can your structure be used for? It can be residential, commercial, industrial; but it can also be educational or used for transportation like a bridge. Also, don’t forget that you can mix functions within a project. Don’t just think about the overall use but consider each individual space of your project and what it could be used for</a:t>
            </a:r>
            <a:r>
              <a:rPr lang="en-US" baseline="0" dirty="0" smtClean="0"/>
              <a:t>. Some spaces may be used </a:t>
            </a:r>
            <a:r>
              <a:rPr lang="en-US" baseline="0" smtClean="0"/>
              <a:t>for simple </a:t>
            </a:r>
            <a:r>
              <a:rPr lang="en-US" baseline="0" dirty="0" smtClean="0"/>
              <a:t>protection from the elements, others may need to be fully integrated with technology that is seamlessly connected to the internet for most </a:t>
            </a:r>
            <a:r>
              <a:rPr lang="en-US" baseline="0" smtClean="0"/>
              <a:t>efficient functionality.</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7</a:t>
            </a:fld>
            <a:endParaRPr lang="en-US"/>
          </a:p>
        </p:txBody>
      </p:sp>
    </p:spTree>
    <p:extLst>
      <p:ext uri="{BB962C8B-B14F-4D97-AF65-F5344CB8AC3E}">
        <p14:creationId xmlns:p14="http://schemas.microsoft.com/office/powerpoint/2010/main" val="425607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take a quiz based on these 4 variables.</a:t>
            </a:r>
            <a:r>
              <a:rPr lang="en-US" baseline="0" dirty="0" smtClean="0"/>
              <a:t> Who can guess what Architectural structure I am referring to? …(see slide)</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8</a:t>
            </a:fld>
            <a:endParaRPr lang="en-US"/>
          </a:p>
        </p:txBody>
      </p:sp>
    </p:spTree>
    <p:extLst>
      <p:ext uri="{BB962C8B-B14F-4D97-AF65-F5344CB8AC3E}">
        <p14:creationId xmlns:p14="http://schemas.microsoft.com/office/powerpoint/2010/main" val="303138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do something a little harder… (see slide)</a:t>
            </a:r>
            <a:endParaRPr lang="en-US" dirty="0"/>
          </a:p>
        </p:txBody>
      </p:sp>
      <p:sp>
        <p:nvSpPr>
          <p:cNvPr id="4" name="Slide Number Placeholder 3"/>
          <p:cNvSpPr>
            <a:spLocks noGrp="1"/>
          </p:cNvSpPr>
          <p:nvPr>
            <p:ph type="sldNum" sz="quarter" idx="10"/>
          </p:nvPr>
        </p:nvSpPr>
        <p:spPr/>
        <p:txBody>
          <a:bodyPr/>
          <a:lstStyle/>
          <a:p>
            <a:fld id="{8CF3E265-278E-4F33-847E-6061ED733F58}" type="slidenum">
              <a:rPr lang="en-US" smtClean="0"/>
              <a:t>10</a:t>
            </a:fld>
            <a:endParaRPr lang="en-US"/>
          </a:p>
        </p:txBody>
      </p:sp>
    </p:spTree>
    <p:extLst>
      <p:ext uri="{BB962C8B-B14F-4D97-AF65-F5344CB8AC3E}">
        <p14:creationId xmlns:p14="http://schemas.microsoft.com/office/powerpoint/2010/main" val="1598297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74D9BE-CC29-4A2A-8787-27FFE79AAD04}"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219600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4D9BE-CC29-4A2A-8787-27FFE79AAD04}"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405249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4D9BE-CC29-4A2A-8787-27FFE79AAD04}"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32398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4D9BE-CC29-4A2A-8787-27FFE79AAD04}"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79916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74D9BE-CC29-4A2A-8787-27FFE79AAD04}" type="datetimeFigureOut">
              <a:rPr lang="en-US" smtClean="0"/>
              <a:t>12/14/2015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177594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74D9BE-CC29-4A2A-8787-27FFE79AAD04}"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389668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74D9BE-CC29-4A2A-8787-27FFE79AAD04}" type="datetimeFigureOut">
              <a:rPr lang="en-US" smtClean="0"/>
              <a:t>12/14/2015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299872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74D9BE-CC29-4A2A-8787-27FFE79AAD04}" type="datetimeFigureOut">
              <a:rPr lang="en-US" smtClean="0"/>
              <a:t>12/14/2015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342766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4D9BE-CC29-4A2A-8787-27FFE79AAD04}" type="datetimeFigureOut">
              <a:rPr lang="en-US" smtClean="0"/>
              <a:t>12/14/2015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133422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74D9BE-CC29-4A2A-8787-27FFE79AAD04}"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227980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74D9BE-CC29-4A2A-8787-27FFE79AAD04}" type="datetimeFigureOut">
              <a:rPr lang="en-US" smtClean="0"/>
              <a:t>12/14/2015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F1A18-C8E0-42E8-BC78-120DE219D533}" type="slidenum">
              <a:rPr lang="en-US" smtClean="0"/>
              <a:t>‹#›</a:t>
            </a:fld>
            <a:endParaRPr lang="en-US"/>
          </a:p>
        </p:txBody>
      </p:sp>
    </p:spTree>
    <p:extLst>
      <p:ext uri="{BB962C8B-B14F-4D97-AF65-F5344CB8AC3E}">
        <p14:creationId xmlns:p14="http://schemas.microsoft.com/office/powerpoint/2010/main" val="220367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4D9BE-CC29-4A2A-8787-27FFE79AAD04}" type="datetimeFigureOut">
              <a:rPr lang="en-US" smtClean="0"/>
              <a:t>12/14/2015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F1A18-C8E0-42E8-BC78-120DE219D533}" type="slidenum">
              <a:rPr lang="en-US" smtClean="0"/>
              <a:t>‹#›</a:t>
            </a:fld>
            <a:endParaRPr lang="en-US"/>
          </a:p>
        </p:txBody>
      </p:sp>
    </p:spTree>
    <p:extLst>
      <p:ext uri="{BB962C8B-B14F-4D97-AF65-F5344CB8AC3E}">
        <p14:creationId xmlns:p14="http://schemas.microsoft.com/office/powerpoint/2010/main" val="1311984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microsoft.com/office/2007/relationships/hdphoto" Target="../media/hdphoto1.wdp"/><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3496"/>
            <a:ext cx="12191999" cy="6858000"/>
          </a:xfrm>
          <a:prstGeom prst="rect">
            <a:avLst/>
          </a:prstGeom>
        </p:spPr>
      </p:pic>
      <p:sp>
        <p:nvSpPr>
          <p:cNvPr id="2" name="Title 1"/>
          <p:cNvSpPr>
            <a:spLocks noGrp="1"/>
          </p:cNvSpPr>
          <p:nvPr>
            <p:ph type="ctrTitle"/>
          </p:nvPr>
        </p:nvSpPr>
        <p:spPr>
          <a:xfrm>
            <a:off x="462423" y="201336"/>
            <a:ext cx="11293094" cy="1315599"/>
          </a:xfrm>
          <a:effectLst>
            <a:outerShdw blurRad="50800" dist="25400" dir="5400000" algn="t" rotWithShape="0">
              <a:prstClr val="black"/>
            </a:outerShdw>
          </a:effectLst>
        </p:spPr>
        <p:txBody>
          <a:bodyPr/>
          <a:lstStyle/>
          <a:p>
            <a:r>
              <a:rPr lang="en-US" sz="2800" dirty="0" smtClean="0">
                <a:solidFill>
                  <a:srgbClr val="0070C0"/>
                </a:solidFill>
              </a:rPr>
              <a:t>The Formula </a:t>
            </a:r>
            <a:r>
              <a:rPr lang="en-US" sz="2800" dirty="0">
                <a:solidFill>
                  <a:srgbClr val="0070C0"/>
                </a:solidFill>
              </a:rPr>
              <a:t>F</a:t>
            </a:r>
            <a:r>
              <a:rPr lang="en-US" sz="2800" dirty="0" smtClean="0">
                <a:solidFill>
                  <a:srgbClr val="0070C0"/>
                </a:solidFill>
              </a:rPr>
              <a:t>or</a:t>
            </a:r>
            <a:br>
              <a:rPr lang="en-US" sz="2800" dirty="0" smtClean="0">
                <a:solidFill>
                  <a:srgbClr val="0070C0"/>
                </a:solidFill>
              </a:rPr>
            </a:br>
            <a:r>
              <a:rPr lang="en-US" dirty="0" smtClean="0">
                <a:solidFill>
                  <a:srgbClr val="0070C0"/>
                </a:solidFill>
              </a:rPr>
              <a:t>ARCHITECTURE</a:t>
            </a:r>
            <a:endParaRPr lang="en-US" dirty="0">
              <a:solidFill>
                <a:srgbClr val="0070C0"/>
              </a:solidFill>
            </a:endParaRPr>
          </a:p>
        </p:txBody>
      </p:sp>
      <p:sp>
        <p:nvSpPr>
          <p:cNvPr id="3" name="Subtitle 2"/>
          <p:cNvSpPr>
            <a:spLocks noGrp="1"/>
          </p:cNvSpPr>
          <p:nvPr>
            <p:ph type="subTitle" idx="1"/>
          </p:nvPr>
        </p:nvSpPr>
        <p:spPr>
          <a:xfrm>
            <a:off x="223284" y="2272216"/>
            <a:ext cx="11727712" cy="1655762"/>
          </a:xfrm>
        </p:spPr>
        <p:txBody>
          <a:bodyPr>
            <a:noAutofit/>
          </a:bodyPr>
          <a:lstStyle/>
          <a:p>
            <a:r>
              <a:rPr lang="en-US" sz="18000" dirty="0" smtClean="0">
                <a:solidFill>
                  <a:srgbClr val="0070C0"/>
                </a:solidFill>
                <a:effectLst>
                  <a:outerShdw blurRad="50800" dist="63500" dir="5400000" algn="t" rotWithShape="0">
                    <a:prstClr val="black"/>
                  </a:outerShdw>
                </a:effectLst>
              </a:rPr>
              <a:t>A=(M</a:t>
            </a:r>
            <a:r>
              <a:rPr lang="en-US" sz="18000" baseline="30000" dirty="0" smtClean="0">
                <a:solidFill>
                  <a:srgbClr val="0070C0"/>
                </a:solidFill>
                <a:effectLst>
                  <a:outerShdw blurRad="50800" dist="63500" dir="5400000" algn="t" rotWithShape="0">
                    <a:prstClr val="black"/>
                  </a:outerShdw>
                </a:effectLst>
              </a:rPr>
              <a:t>2</a:t>
            </a:r>
            <a:r>
              <a:rPr lang="en-US" sz="18000" dirty="0" smtClean="0">
                <a:solidFill>
                  <a:srgbClr val="0070C0"/>
                </a:solidFill>
                <a:effectLst>
                  <a:outerShdw blurRad="50800" dist="63500" dir="5400000" algn="t" rotWithShape="0">
                    <a:prstClr val="black"/>
                  </a:outerShdw>
                </a:effectLst>
              </a:rPr>
              <a:t>+C)</a:t>
            </a:r>
            <a:r>
              <a:rPr lang="en-US" sz="18000" dirty="0" err="1" smtClean="0">
                <a:solidFill>
                  <a:srgbClr val="0070C0"/>
                </a:solidFill>
                <a:effectLst>
                  <a:outerShdw blurRad="50800" dist="63500" dir="5400000" algn="t" rotWithShape="0">
                    <a:prstClr val="black"/>
                  </a:outerShdw>
                </a:effectLst>
              </a:rPr>
              <a:t>xH</a:t>
            </a:r>
            <a:endParaRPr lang="en-US" sz="18000" dirty="0">
              <a:solidFill>
                <a:srgbClr val="0070C0"/>
              </a:solidFill>
              <a:effectLst>
                <a:outerShdw blurRad="50800" dist="63500" dir="5400000" algn="t" rotWithShape="0">
                  <a:prstClr val="black"/>
                </a:outerShdw>
              </a:effectLst>
            </a:endParaRPr>
          </a:p>
        </p:txBody>
      </p:sp>
      <p:sp>
        <p:nvSpPr>
          <p:cNvPr id="6" name="Subtitle 2"/>
          <p:cNvSpPr txBox="1">
            <a:spLocks/>
          </p:cNvSpPr>
          <p:nvPr/>
        </p:nvSpPr>
        <p:spPr>
          <a:xfrm>
            <a:off x="462423" y="6196697"/>
            <a:ext cx="11293094" cy="503508"/>
          </a:xfrm>
          <a:prstGeom prst="rect">
            <a:avLst/>
          </a:prstGeom>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effectLst>
                  <a:outerShdw blurRad="50800" dist="38100" dir="5400000" algn="t" rotWithShape="0">
                    <a:prstClr val="black"/>
                  </a:outerShdw>
                </a:effectLst>
              </a:rPr>
              <a:t>a summary of architecture that even engineers can understand</a:t>
            </a:r>
            <a:endParaRPr lang="en-US" sz="3200" dirty="0">
              <a:effectLst>
                <a:outerShdw blurRad="50800" dist="38100" dir="5400000" algn="t" rotWithShape="0">
                  <a:prstClr val="black"/>
                </a:outerShdw>
              </a:effectLst>
            </a:endParaRPr>
          </a:p>
        </p:txBody>
      </p:sp>
    </p:spTree>
    <p:extLst>
      <p:ext uri="{BB962C8B-B14F-4D97-AF65-F5344CB8AC3E}">
        <p14:creationId xmlns:p14="http://schemas.microsoft.com/office/powerpoint/2010/main" val="185356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20040" y="103174"/>
            <a:ext cx="11533488" cy="947365"/>
          </a:xfrm>
        </p:spPr>
        <p:txBody>
          <a:bodyPr>
            <a:noAutofit/>
          </a:bodyPr>
          <a:lstStyle/>
          <a:p>
            <a:r>
              <a:rPr lang="en-US" sz="5400" dirty="0" smtClean="0">
                <a:solidFill>
                  <a:srgbClr val="0070C0"/>
                </a:solidFill>
                <a:effectLst>
                  <a:outerShdw blurRad="50800" dist="63500" dir="5400000" algn="t" rotWithShape="0">
                    <a:prstClr val="black"/>
                  </a:outerShdw>
                </a:effectLst>
              </a:rPr>
              <a:t>Pop Quiz 2</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320040" y="893136"/>
            <a:ext cx="11533489" cy="414670"/>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Guess the Structure</a:t>
            </a:r>
          </a:p>
          <a:p>
            <a:endParaRPr lang="en-US" sz="3600" dirty="0">
              <a:effectLst>
                <a:outerShdw blurRad="50800" dist="38100" dir="5400000" algn="t" rotWithShape="0">
                  <a:prstClr val="black"/>
                </a:outerShdw>
              </a:effectLst>
            </a:endParaRPr>
          </a:p>
        </p:txBody>
      </p:sp>
      <p:sp>
        <p:nvSpPr>
          <p:cNvPr id="15" name="Subtitle 2"/>
          <p:cNvSpPr txBox="1">
            <a:spLocks/>
          </p:cNvSpPr>
          <p:nvPr/>
        </p:nvSpPr>
        <p:spPr>
          <a:xfrm>
            <a:off x="317945" y="3743389"/>
            <a:ext cx="2425972"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reinforced concrete</a:t>
            </a:r>
          </a:p>
        </p:txBody>
      </p:sp>
      <p:sp>
        <p:nvSpPr>
          <p:cNvPr id="16" name="Subtitle 2"/>
          <p:cNvSpPr txBox="1">
            <a:spLocks/>
          </p:cNvSpPr>
          <p:nvPr/>
        </p:nvSpPr>
        <p:spPr>
          <a:xfrm>
            <a:off x="359189" y="6348764"/>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s</a:t>
            </a:r>
            <a:r>
              <a:rPr lang="en-US" sz="2200" dirty="0" smtClean="0">
                <a:effectLst>
                  <a:outerShdw blurRad="50800" dist="38100" dir="5400000" algn="t" rotWithShape="0">
                    <a:schemeClr val="bg1"/>
                  </a:outerShdw>
                </a:effectLst>
              </a:rPr>
              <a:t>tone masonry</a:t>
            </a:r>
          </a:p>
        </p:txBody>
      </p:sp>
      <p:sp>
        <p:nvSpPr>
          <p:cNvPr id="17" name="Subtitle 2"/>
          <p:cNvSpPr txBox="1">
            <a:spLocks/>
          </p:cNvSpPr>
          <p:nvPr/>
        </p:nvSpPr>
        <p:spPr>
          <a:xfrm>
            <a:off x="3082389" y="3743389"/>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cantilever</a:t>
            </a:r>
          </a:p>
        </p:txBody>
      </p:sp>
      <p:sp>
        <p:nvSpPr>
          <p:cNvPr id="18" name="Subtitle 2"/>
          <p:cNvSpPr txBox="1">
            <a:spLocks/>
          </p:cNvSpPr>
          <p:nvPr/>
        </p:nvSpPr>
        <p:spPr>
          <a:xfrm>
            <a:off x="3056563" y="6348764"/>
            <a:ext cx="253716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integration</a:t>
            </a:r>
          </a:p>
        </p:txBody>
      </p:sp>
      <p:sp>
        <p:nvSpPr>
          <p:cNvPr id="19" name="Subtitle 2"/>
          <p:cNvSpPr txBox="1">
            <a:spLocks/>
          </p:cNvSpPr>
          <p:nvPr/>
        </p:nvSpPr>
        <p:spPr>
          <a:xfrm>
            <a:off x="5835328" y="3782221"/>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j</a:t>
            </a:r>
            <a:r>
              <a:rPr lang="en-US" sz="2200" dirty="0" smtClean="0">
                <a:effectLst>
                  <a:outerShdw blurRad="50800" dist="38100" dir="5400000" algn="t" rotWithShape="0">
                    <a:schemeClr val="bg1"/>
                  </a:outerShdw>
                </a:effectLst>
              </a:rPr>
              <a:t>et setting</a:t>
            </a:r>
          </a:p>
        </p:txBody>
      </p:sp>
      <p:sp>
        <p:nvSpPr>
          <p:cNvPr id="20" name="Subtitle 2"/>
          <p:cNvSpPr txBox="1">
            <a:spLocks/>
          </p:cNvSpPr>
          <p:nvPr/>
        </p:nvSpPr>
        <p:spPr>
          <a:xfrm>
            <a:off x="8629184" y="3782221"/>
            <a:ext cx="322434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p</a:t>
            </a:r>
            <a:r>
              <a:rPr lang="en-US" sz="2200" dirty="0" smtClean="0">
                <a:effectLst>
                  <a:outerShdw blurRad="50800" dist="38100" dir="5400000" algn="t" rotWithShape="0">
                    <a:schemeClr val="bg1"/>
                  </a:outerShdw>
                </a:effectLst>
              </a:rPr>
              <a:t>ersonal luxury</a:t>
            </a:r>
          </a:p>
        </p:txBody>
      </p:sp>
      <p:sp>
        <p:nvSpPr>
          <p:cNvPr id="22" name="Subtitle 2"/>
          <p:cNvSpPr txBox="1">
            <a:spLocks/>
          </p:cNvSpPr>
          <p:nvPr/>
        </p:nvSpPr>
        <p:spPr>
          <a:xfrm>
            <a:off x="8629186" y="6336517"/>
            <a:ext cx="322434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l</a:t>
            </a:r>
            <a:r>
              <a:rPr lang="en-US" sz="2200" dirty="0" smtClean="0">
                <a:effectLst>
                  <a:outerShdw blurRad="50800" dist="38100" dir="5400000" algn="t" rotWithShape="0">
                    <a:schemeClr val="bg1"/>
                  </a:outerShdw>
                </a:effectLst>
              </a:rPr>
              <a:t>iving and entertaining</a:t>
            </a:r>
          </a:p>
        </p:txBody>
      </p:sp>
      <p:sp>
        <p:nvSpPr>
          <p:cNvPr id="24" name="Subtitle 2"/>
          <p:cNvSpPr txBox="1">
            <a:spLocks/>
          </p:cNvSpPr>
          <p:nvPr/>
        </p:nvSpPr>
        <p:spPr>
          <a:xfrm>
            <a:off x="3082389" y="1307806"/>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Methods</a:t>
            </a:r>
            <a:endParaRPr lang="en-US" sz="2800" dirty="0">
              <a:solidFill>
                <a:srgbClr val="0070C0"/>
              </a:solidFill>
            </a:endParaRPr>
          </a:p>
        </p:txBody>
      </p:sp>
      <p:sp>
        <p:nvSpPr>
          <p:cNvPr id="25" name="Subtitle 2"/>
          <p:cNvSpPr txBox="1">
            <a:spLocks/>
          </p:cNvSpPr>
          <p:nvPr/>
        </p:nvSpPr>
        <p:spPr>
          <a:xfrm>
            <a:off x="359189" y="1284215"/>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Materials</a:t>
            </a:r>
            <a:endParaRPr lang="en-US" sz="2800" dirty="0">
              <a:solidFill>
                <a:srgbClr val="0070C0"/>
              </a:solidFill>
            </a:endParaRPr>
          </a:p>
        </p:txBody>
      </p:sp>
      <p:sp>
        <p:nvSpPr>
          <p:cNvPr id="26" name="Subtitle 2"/>
          <p:cNvSpPr txBox="1">
            <a:spLocks/>
          </p:cNvSpPr>
          <p:nvPr/>
        </p:nvSpPr>
        <p:spPr>
          <a:xfrm>
            <a:off x="5855787" y="1295624"/>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Culture</a:t>
            </a:r>
            <a:endParaRPr lang="en-US" sz="2800" dirty="0">
              <a:solidFill>
                <a:srgbClr val="0070C0"/>
              </a:solidFill>
            </a:endParaRPr>
          </a:p>
        </p:txBody>
      </p:sp>
      <p:sp>
        <p:nvSpPr>
          <p:cNvPr id="27" name="Subtitle 2"/>
          <p:cNvSpPr txBox="1">
            <a:spLocks/>
          </p:cNvSpPr>
          <p:nvPr/>
        </p:nvSpPr>
        <p:spPr>
          <a:xfrm>
            <a:off x="9071485" y="1283306"/>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Humanity</a:t>
            </a:r>
            <a:endParaRPr lang="en-US" sz="2800" dirty="0">
              <a:solidFill>
                <a:srgbClr val="0070C0"/>
              </a:solidFill>
            </a:endParaRPr>
          </a:p>
        </p:txBody>
      </p:sp>
      <p:cxnSp>
        <p:nvCxnSpPr>
          <p:cNvPr id="29" name="Straight Connector 28"/>
          <p:cNvCxnSpPr/>
          <p:nvPr/>
        </p:nvCxnSpPr>
        <p:spPr>
          <a:xfrm>
            <a:off x="2894797" y="1384546"/>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26952" y="1384545"/>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02282" y="1384544"/>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Subtitle 2"/>
          <p:cNvSpPr txBox="1">
            <a:spLocks/>
          </p:cNvSpPr>
          <p:nvPr/>
        </p:nvSpPr>
        <p:spPr>
          <a:xfrm>
            <a:off x="5842659" y="6304237"/>
            <a:ext cx="2362133"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o</a:t>
            </a:r>
            <a:r>
              <a:rPr lang="en-US" sz="2200" dirty="0" smtClean="0">
                <a:effectLst>
                  <a:outerShdw blurRad="50800" dist="38100" dir="5400000" algn="t" rotWithShape="0">
                    <a:schemeClr val="bg1"/>
                  </a:outerShdw>
                </a:effectLst>
              </a:rPr>
              <a:t>rganic/natural</a:t>
            </a:r>
          </a:p>
        </p:txBody>
      </p:sp>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188" y="4379478"/>
            <a:ext cx="2308396" cy="1924759"/>
          </a:xfrm>
          <a:prstGeom prst="rect">
            <a:avLst/>
          </a:prstGeom>
          <a:effectLst>
            <a:innerShdw blurRad="63500" dist="50800" dir="13500000">
              <a:prstClr val="black">
                <a:alpha val="50000"/>
              </a:prstClr>
            </a:innerShdw>
          </a:effectLst>
        </p:spPr>
      </p:pic>
      <p:pic>
        <p:nvPicPr>
          <p:cNvPr id="37" name="Picture 3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188" y="1802278"/>
            <a:ext cx="2295827" cy="1930916"/>
          </a:xfrm>
          <a:prstGeom prst="rect">
            <a:avLst/>
          </a:prstGeom>
          <a:effectLst>
            <a:innerShdw blurRad="63500" dist="50800" dir="13500000">
              <a:prstClr val="black">
                <a:alpha val="50000"/>
              </a:prstClr>
            </a:innerShdw>
          </a:effectLst>
        </p:spPr>
      </p:pic>
      <p:pic>
        <p:nvPicPr>
          <p:cNvPr id="38" name="Picture 37"/>
          <p:cNvPicPr>
            <a:picLocks noChangeAspect="1"/>
          </p:cNvPicPr>
          <p:nvPr/>
        </p:nvPicPr>
        <p:blipFill>
          <a:blip r:embed="rId7"/>
          <a:stretch>
            <a:fillRect/>
          </a:stretch>
        </p:blipFill>
        <p:spPr>
          <a:xfrm>
            <a:off x="3115681" y="1811363"/>
            <a:ext cx="2293321" cy="1932026"/>
          </a:xfrm>
          <a:prstGeom prst="rect">
            <a:avLst/>
          </a:prstGeom>
          <a:effectLst>
            <a:innerShdw blurRad="63500" dist="50800" dir="13500000">
              <a:prstClr val="black">
                <a:alpha val="50000"/>
              </a:prstClr>
            </a:innerShdw>
          </a:effectLst>
        </p:spPr>
      </p:pic>
      <p:pic>
        <p:nvPicPr>
          <p:cNvPr id="39" name="Picture 3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61443" y="1790518"/>
            <a:ext cx="2352870" cy="1932026"/>
          </a:xfrm>
          <a:prstGeom prst="rect">
            <a:avLst/>
          </a:prstGeom>
          <a:effectLst>
            <a:innerShdw blurRad="63500" dist="50800" dir="13500000">
              <a:prstClr val="black">
                <a:alpha val="50000"/>
              </a:prstClr>
            </a:innerShdw>
          </a:effectLst>
        </p:spPr>
      </p:pic>
      <p:pic>
        <p:nvPicPr>
          <p:cNvPr id="40" name="Picture 3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40381" y="1775451"/>
            <a:ext cx="3245154" cy="1947093"/>
          </a:xfrm>
          <a:prstGeom prst="rect">
            <a:avLst/>
          </a:prstGeom>
          <a:effectLst>
            <a:innerShdw blurRad="63500" dist="50800" dir="13500000">
              <a:prstClr val="black">
                <a:alpha val="50000"/>
              </a:prstClr>
            </a:innerShdw>
          </a:effectLst>
        </p:spPr>
      </p:pic>
      <p:pic>
        <p:nvPicPr>
          <p:cNvPr id="41" name="Picture 4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40381" y="4373117"/>
            <a:ext cx="3245154" cy="1963400"/>
          </a:xfrm>
          <a:prstGeom prst="rect">
            <a:avLst/>
          </a:prstGeom>
          <a:effectLst>
            <a:innerShdw blurRad="63500" dist="50800" dir="13500000">
              <a:prstClr val="black">
                <a:alpha val="50000"/>
              </a:prstClr>
            </a:innerShdw>
          </a:effectLst>
        </p:spPr>
      </p:pic>
      <p:pic>
        <p:nvPicPr>
          <p:cNvPr id="42" name="Picture 4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86770" y="4368310"/>
            <a:ext cx="2349643" cy="1947093"/>
          </a:xfrm>
          <a:prstGeom prst="rect">
            <a:avLst/>
          </a:prstGeom>
          <a:effectLst>
            <a:innerShdw blurRad="63500" dist="50800" dir="13500000">
              <a:prstClr val="black">
                <a:alpha val="50000"/>
              </a:prstClr>
            </a:innerShdw>
          </a:effectLst>
        </p:spPr>
      </p:pic>
      <p:pic>
        <p:nvPicPr>
          <p:cNvPr id="2" name="Picture 1"/>
          <p:cNvPicPr>
            <a:picLocks noChangeAspect="1"/>
          </p:cNvPicPr>
          <p:nvPr/>
        </p:nvPicPr>
        <p:blipFill rotWithShape="1">
          <a:blip r:embed="rId12"/>
          <a:srcRect l="9461" t="4882" r="5214" b="9248"/>
          <a:stretch/>
        </p:blipFill>
        <p:spPr>
          <a:xfrm>
            <a:off x="3154615" y="4379477"/>
            <a:ext cx="2223405" cy="1880319"/>
          </a:xfrm>
          <a:prstGeom prst="rect">
            <a:avLst/>
          </a:prstGeom>
          <a:effectLst>
            <a:innerShdw blurRad="63500" dist="50800" dir="13500000">
              <a:prstClr val="black">
                <a:alpha val="50000"/>
              </a:prstClr>
            </a:innerShdw>
          </a:effectLst>
        </p:spPr>
      </p:pic>
      <p:sp>
        <p:nvSpPr>
          <p:cNvPr id="32" name="TextBox 31"/>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34" name="TextBox 33"/>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72488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20040" y="103174"/>
            <a:ext cx="11533488" cy="947365"/>
          </a:xfrm>
        </p:spPr>
        <p:txBody>
          <a:bodyPr>
            <a:noAutofit/>
          </a:bodyPr>
          <a:lstStyle/>
          <a:p>
            <a:r>
              <a:rPr lang="en-US" sz="5400" dirty="0" smtClean="0">
                <a:solidFill>
                  <a:srgbClr val="0070C0"/>
                </a:solidFill>
                <a:effectLst>
                  <a:outerShdw blurRad="50800" dist="63500" dir="5400000" algn="t" rotWithShape="0">
                    <a:prstClr val="black"/>
                  </a:outerShdw>
                </a:effectLst>
              </a:rPr>
              <a:t>Pop Quiz 2</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320040" y="893135"/>
            <a:ext cx="11533489" cy="103934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4000" dirty="0" smtClean="0">
                <a:effectLst>
                  <a:outerShdw blurRad="50800" dist="38100" dir="5400000" algn="t" rotWithShape="0">
                    <a:schemeClr val="bg1"/>
                  </a:outerShdw>
                </a:effectLst>
              </a:rPr>
              <a:t>Falling Water</a:t>
            </a:r>
          </a:p>
          <a:p>
            <a:pPr>
              <a:lnSpc>
                <a:spcPct val="100000"/>
              </a:lnSpc>
              <a:spcBef>
                <a:spcPts val="0"/>
              </a:spcBef>
            </a:pPr>
            <a:r>
              <a:rPr lang="en-US" dirty="0" smtClean="0">
                <a:effectLst>
                  <a:outerShdw blurRad="50800" dist="38100" dir="5400000" algn="t" rotWithShape="0">
                    <a:schemeClr val="bg1"/>
                  </a:outerShdw>
                </a:effectLst>
              </a:rPr>
              <a:t>Frank Lloyd Wright</a:t>
            </a:r>
          </a:p>
          <a:p>
            <a:endParaRPr lang="en-US" sz="3600" dirty="0">
              <a:effectLst>
                <a:outerShdw blurRad="50800" dist="38100" dir="5400000" algn="t" rotWithShape="0">
                  <a:prstClr val="black"/>
                </a:outerShdw>
              </a:effectLst>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l="5235" r="14664"/>
          <a:stretch/>
        </p:blipFill>
        <p:spPr>
          <a:xfrm>
            <a:off x="396240" y="2008800"/>
            <a:ext cx="5564653" cy="4178087"/>
          </a:xfrm>
          <a:prstGeom prst="rect">
            <a:avLst/>
          </a:prstGeom>
          <a:effectLst>
            <a:innerShdw blurRad="63500" dist="50800" dir="13500000">
              <a:prstClr val="black">
                <a:alpha val="50000"/>
              </a:prstClr>
            </a:innerShdw>
          </a:effectLst>
        </p:spPr>
      </p:pic>
      <p:pic>
        <p:nvPicPr>
          <p:cNvPr id="9" name="Picture 8"/>
          <p:cNvPicPr>
            <a:picLocks noChangeAspect="1"/>
          </p:cNvPicPr>
          <p:nvPr/>
        </p:nvPicPr>
        <p:blipFill rotWithShape="1">
          <a:blip r:embed="rId5"/>
          <a:srcRect l="34001" t="21555" r="4285" b="21555"/>
          <a:stretch/>
        </p:blipFill>
        <p:spPr>
          <a:xfrm>
            <a:off x="6301597" y="2008800"/>
            <a:ext cx="5549698" cy="4178087"/>
          </a:xfrm>
          <a:prstGeom prst="rect">
            <a:avLst/>
          </a:prstGeom>
          <a:effectLst>
            <a:innerShdw blurRad="63500" dist="50800" dir="13500000">
              <a:prstClr val="black">
                <a:alpha val="50000"/>
              </a:prstClr>
            </a:innerShdw>
          </a:effectLst>
        </p:spPr>
      </p:pic>
      <p:sp>
        <p:nvSpPr>
          <p:cNvPr id="10" name="Rectangle 9"/>
          <p:cNvSpPr/>
          <p:nvPr/>
        </p:nvSpPr>
        <p:spPr>
          <a:xfrm>
            <a:off x="7772401" y="162051"/>
            <a:ext cx="4250364" cy="646331"/>
          </a:xfrm>
          <a:prstGeom prst="rect">
            <a:avLst/>
          </a:prstGeom>
        </p:spPr>
        <p:txBody>
          <a:bodyPr wrap="square">
            <a:spAutoFit/>
          </a:bodyPr>
          <a:lstStyle/>
          <a:p>
            <a:r>
              <a:rPr lang="en-US" sz="3600" dirty="0" smtClean="0">
                <a:solidFill>
                  <a:srgbClr val="CECDCD"/>
                </a:solidFill>
                <a:effectLst>
                  <a:outerShdw blurRad="38100" dist="38100" dir="2700000" algn="tl">
                    <a:srgbClr val="000000">
                      <a:alpha val="43137"/>
                    </a:srgbClr>
                  </a:outerShdw>
                </a:effectLst>
              </a:rPr>
              <a:t>www.fallingwater.org</a:t>
            </a:r>
            <a:endParaRPr lang="en-US" sz="3600" dirty="0">
              <a:solidFill>
                <a:srgbClr val="CECDCD"/>
              </a:solidFill>
              <a:effectLst>
                <a:outerShdw blurRad="38100" dist="38100" dir="2700000" algn="tl">
                  <a:srgbClr val="000000">
                    <a:alpha val="43137"/>
                  </a:srgbClr>
                </a:outerShdw>
              </a:effectLst>
            </a:endParaRPr>
          </a:p>
        </p:txBody>
      </p:sp>
      <p:sp>
        <p:nvSpPr>
          <p:cNvPr id="11" name="TextBox 10"/>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12" name="TextBox 11"/>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6635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20040" y="103174"/>
            <a:ext cx="11533488" cy="947365"/>
          </a:xfrm>
        </p:spPr>
        <p:txBody>
          <a:bodyPr>
            <a:noAutofit/>
          </a:bodyPr>
          <a:lstStyle/>
          <a:p>
            <a:r>
              <a:rPr lang="en-US" sz="5400" dirty="0" smtClean="0">
                <a:solidFill>
                  <a:srgbClr val="0070C0"/>
                </a:solidFill>
                <a:effectLst>
                  <a:outerShdw blurRad="50800" dist="63500" dir="5400000" algn="t" rotWithShape="0">
                    <a:prstClr val="black"/>
                  </a:outerShdw>
                </a:effectLst>
              </a:rPr>
              <a:t>Pop Quiz 3</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320040" y="893136"/>
            <a:ext cx="11533489" cy="414670"/>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Guess the Structure</a:t>
            </a:r>
          </a:p>
          <a:p>
            <a:endParaRPr lang="en-US" sz="3600" dirty="0">
              <a:effectLst>
                <a:outerShdw blurRad="50800" dist="38100" dir="5400000" algn="t" rotWithShape="0">
                  <a:prstClr val="black"/>
                </a:outerShdw>
              </a:effectLst>
            </a:endParaRPr>
          </a:p>
        </p:txBody>
      </p:sp>
      <p:sp>
        <p:nvSpPr>
          <p:cNvPr id="15" name="Subtitle 2"/>
          <p:cNvSpPr txBox="1">
            <a:spLocks/>
          </p:cNvSpPr>
          <p:nvPr/>
        </p:nvSpPr>
        <p:spPr>
          <a:xfrm>
            <a:off x="317945" y="3743389"/>
            <a:ext cx="2425972"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reinforced concrete</a:t>
            </a:r>
          </a:p>
        </p:txBody>
      </p:sp>
      <p:sp>
        <p:nvSpPr>
          <p:cNvPr id="16" name="Subtitle 2"/>
          <p:cNvSpPr txBox="1">
            <a:spLocks/>
          </p:cNvSpPr>
          <p:nvPr/>
        </p:nvSpPr>
        <p:spPr>
          <a:xfrm>
            <a:off x="359189" y="6348764"/>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s</a:t>
            </a:r>
            <a:r>
              <a:rPr lang="en-US" sz="2200" dirty="0" smtClean="0">
                <a:effectLst>
                  <a:outerShdw blurRad="50800" dist="38100" dir="5400000" algn="t" rotWithShape="0">
                    <a:schemeClr val="bg1"/>
                  </a:outerShdw>
                </a:effectLst>
              </a:rPr>
              <a:t>teel piping</a:t>
            </a:r>
          </a:p>
        </p:txBody>
      </p:sp>
      <p:sp>
        <p:nvSpPr>
          <p:cNvPr id="17" name="Subtitle 2"/>
          <p:cNvSpPr txBox="1">
            <a:spLocks/>
          </p:cNvSpPr>
          <p:nvPr/>
        </p:nvSpPr>
        <p:spPr>
          <a:xfrm>
            <a:off x="3082389" y="3743389"/>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c</a:t>
            </a:r>
            <a:r>
              <a:rPr lang="en-US" sz="2200" dirty="0" smtClean="0">
                <a:effectLst>
                  <a:outerShdw blurRad="50800" dist="38100" dir="5400000" algn="t" rotWithShape="0">
                    <a:schemeClr val="bg1"/>
                  </a:outerShdw>
                </a:effectLst>
              </a:rPr>
              <a:t>able crane system</a:t>
            </a:r>
          </a:p>
        </p:txBody>
      </p:sp>
      <p:sp>
        <p:nvSpPr>
          <p:cNvPr id="18" name="Subtitle 2"/>
          <p:cNvSpPr txBox="1">
            <a:spLocks/>
          </p:cNvSpPr>
          <p:nvPr/>
        </p:nvSpPr>
        <p:spPr>
          <a:xfrm>
            <a:off x="3056563" y="6348764"/>
            <a:ext cx="253716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d</a:t>
            </a:r>
            <a:r>
              <a:rPr lang="en-US" sz="2200" dirty="0" smtClean="0">
                <a:effectLst>
                  <a:outerShdw blurRad="50800" dist="38100" dir="5400000" algn="t" rotWithShape="0">
                    <a:schemeClr val="bg1"/>
                  </a:outerShdw>
                </a:effectLst>
              </a:rPr>
              <a:t>ynamite excavation</a:t>
            </a:r>
          </a:p>
        </p:txBody>
      </p:sp>
      <p:sp>
        <p:nvSpPr>
          <p:cNvPr id="19" name="Subtitle 2"/>
          <p:cNvSpPr txBox="1">
            <a:spLocks/>
          </p:cNvSpPr>
          <p:nvPr/>
        </p:nvSpPr>
        <p:spPr>
          <a:xfrm>
            <a:off x="5835328" y="3782221"/>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e</a:t>
            </a:r>
            <a:r>
              <a:rPr lang="en-US" sz="2200" dirty="0" smtClean="0">
                <a:effectLst>
                  <a:outerShdw blurRad="50800" dist="38100" dir="5400000" algn="t" rotWithShape="0">
                    <a:schemeClr val="bg1"/>
                  </a:outerShdw>
                </a:effectLst>
              </a:rPr>
              <a:t>conomic growth</a:t>
            </a:r>
          </a:p>
        </p:txBody>
      </p:sp>
      <p:sp>
        <p:nvSpPr>
          <p:cNvPr id="20" name="Subtitle 2"/>
          <p:cNvSpPr txBox="1">
            <a:spLocks/>
          </p:cNvSpPr>
          <p:nvPr/>
        </p:nvSpPr>
        <p:spPr>
          <a:xfrm>
            <a:off x="8629184" y="3782221"/>
            <a:ext cx="322434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g</a:t>
            </a:r>
            <a:r>
              <a:rPr lang="en-US" sz="2200" dirty="0" smtClean="0">
                <a:effectLst>
                  <a:outerShdw blurRad="50800" dist="38100" dir="5400000" algn="t" rotWithShape="0">
                    <a:schemeClr val="bg1"/>
                  </a:outerShdw>
                </a:effectLst>
              </a:rPr>
              <a:t>rand scale</a:t>
            </a:r>
          </a:p>
        </p:txBody>
      </p:sp>
      <p:sp>
        <p:nvSpPr>
          <p:cNvPr id="22" name="Subtitle 2"/>
          <p:cNvSpPr txBox="1">
            <a:spLocks/>
          </p:cNvSpPr>
          <p:nvPr/>
        </p:nvSpPr>
        <p:spPr>
          <a:xfrm>
            <a:off x="8629186" y="6336517"/>
            <a:ext cx="322434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e</a:t>
            </a:r>
            <a:r>
              <a:rPr lang="en-US" sz="2200" dirty="0" smtClean="0">
                <a:effectLst>
                  <a:outerShdw blurRad="50800" dist="38100" dir="5400000" algn="t" rotWithShape="0">
                    <a:schemeClr val="bg1"/>
                  </a:outerShdw>
                </a:effectLst>
              </a:rPr>
              <a:t>lectric power production</a:t>
            </a:r>
          </a:p>
        </p:txBody>
      </p:sp>
      <p:sp>
        <p:nvSpPr>
          <p:cNvPr id="24" name="Subtitle 2"/>
          <p:cNvSpPr txBox="1">
            <a:spLocks/>
          </p:cNvSpPr>
          <p:nvPr/>
        </p:nvSpPr>
        <p:spPr>
          <a:xfrm>
            <a:off x="3082389" y="1307806"/>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Methods</a:t>
            </a:r>
            <a:endParaRPr lang="en-US" sz="2800" dirty="0">
              <a:solidFill>
                <a:srgbClr val="0070C0"/>
              </a:solidFill>
            </a:endParaRPr>
          </a:p>
        </p:txBody>
      </p:sp>
      <p:sp>
        <p:nvSpPr>
          <p:cNvPr id="25" name="Subtitle 2"/>
          <p:cNvSpPr txBox="1">
            <a:spLocks/>
          </p:cNvSpPr>
          <p:nvPr/>
        </p:nvSpPr>
        <p:spPr>
          <a:xfrm>
            <a:off x="359189" y="1284215"/>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Materials</a:t>
            </a:r>
            <a:endParaRPr lang="en-US" sz="2800" dirty="0">
              <a:solidFill>
                <a:srgbClr val="0070C0"/>
              </a:solidFill>
            </a:endParaRPr>
          </a:p>
        </p:txBody>
      </p:sp>
      <p:sp>
        <p:nvSpPr>
          <p:cNvPr id="26" name="Subtitle 2"/>
          <p:cNvSpPr txBox="1">
            <a:spLocks/>
          </p:cNvSpPr>
          <p:nvPr/>
        </p:nvSpPr>
        <p:spPr>
          <a:xfrm>
            <a:off x="5855787" y="1295624"/>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Culture</a:t>
            </a:r>
            <a:endParaRPr lang="en-US" sz="2800" dirty="0">
              <a:solidFill>
                <a:srgbClr val="0070C0"/>
              </a:solidFill>
            </a:endParaRPr>
          </a:p>
        </p:txBody>
      </p:sp>
      <p:sp>
        <p:nvSpPr>
          <p:cNvPr id="27" name="Subtitle 2"/>
          <p:cNvSpPr txBox="1">
            <a:spLocks/>
          </p:cNvSpPr>
          <p:nvPr/>
        </p:nvSpPr>
        <p:spPr>
          <a:xfrm>
            <a:off x="9071485" y="1283306"/>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Humanity</a:t>
            </a:r>
            <a:endParaRPr lang="en-US" sz="2800" dirty="0">
              <a:solidFill>
                <a:srgbClr val="0070C0"/>
              </a:solidFill>
            </a:endParaRPr>
          </a:p>
        </p:txBody>
      </p:sp>
      <p:cxnSp>
        <p:nvCxnSpPr>
          <p:cNvPr id="29" name="Straight Connector 28"/>
          <p:cNvCxnSpPr/>
          <p:nvPr/>
        </p:nvCxnSpPr>
        <p:spPr>
          <a:xfrm>
            <a:off x="2894797" y="1384546"/>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26952" y="1384545"/>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02282" y="1384544"/>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580" y="1801085"/>
            <a:ext cx="2297005" cy="1905000"/>
          </a:xfrm>
          <a:prstGeom prst="rect">
            <a:avLst/>
          </a:prstGeom>
          <a:effectLst>
            <a:innerShdw blurRad="63500" dist="50800" dir="13500000">
              <a:prstClr val="black">
                <a:alpha val="50000"/>
              </a:prstClr>
            </a:inn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189" y="4380581"/>
            <a:ext cx="2349640" cy="1929813"/>
          </a:xfrm>
          <a:prstGeom prst="rect">
            <a:avLst/>
          </a:prstGeom>
          <a:effectLst>
            <a:innerShdw blurRad="63500" dist="50800" dir="13500000">
              <a:prstClr val="black">
                <a:alpha val="50000"/>
              </a:prstClr>
            </a:innerShdw>
          </a:effectLst>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2023" y="4386735"/>
            <a:ext cx="2316979" cy="1917503"/>
          </a:xfrm>
          <a:prstGeom prst="rect">
            <a:avLst/>
          </a:prstGeom>
          <a:effectLst>
            <a:innerShdw blurRad="63500" dist="50800" dir="13500000">
              <a:prstClr val="black">
                <a:alpha val="50000"/>
              </a:prstClr>
            </a:innerShdw>
          </a:effectLst>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79409" y="1801085"/>
            <a:ext cx="2329593" cy="1912073"/>
          </a:xfrm>
          <a:prstGeom prst="rect">
            <a:avLst/>
          </a:prstGeom>
          <a:effectLst>
            <a:innerShdw blurRad="63500" dist="50800" dir="13500000">
              <a:prstClr val="black">
                <a:alpha val="50000"/>
              </a:prstClr>
            </a:innerShdw>
          </a:effectLst>
        </p:spPr>
      </p:pic>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40618" y="1796143"/>
            <a:ext cx="2364174" cy="1909942"/>
          </a:xfrm>
          <a:prstGeom prst="rect">
            <a:avLst/>
          </a:prstGeom>
          <a:effectLst>
            <a:innerShdw blurRad="63500" dist="50800" dir="13500000">
              <a:prstClr val="black">
                <a:alpha val="50000"/>
              </a:prstClr>
            </a:innerShdw>
          </a:effectLst>
        </p:spPr>
      </p:pic>
      <p:pic>
        <p:nvPicPr>
          <p:cNvPr id="32" name="Picture 3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53854" y="4380580"/>
            <a:ext cx="2350938" cy="1923657"/>
          </a:xfrm>
          <a:prstGeom prst="rect">
            <a:avLst/>
          </a:prstGeom>
          <a:effectLst>
            <a:innerShdw blurRad="63500" dist="50800" dir="13500000">
              <a:prstClr val="black">
                <a:alpha val="50000"/>
              </a:prstClr>
            </a:innerShdw>
          </a:effectLst>
        </p:spPr>
      </p:pic>
      <p:sp>
        <p:nvSpPr>
          <p:cNvPr id="33" name="Subtitle 2"/>
          <p:cNvSpPr txBox="1">
            <a:spLocks/>
          </p:cNvSpPr>
          <p:nvPr/>
        </p:nvSpPr>
        <p:spPr>
          <a:xfrm>
            <a:off x="5842659" y="6304237"/>
            <a:ext cx="2362133"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s</a:t>
            </a:r>
            <a:r>
              <a:rPr lang="en-US" sz="2200" dirty="0" smtClean="0">
                <a:effectLst>
                  <a:outerShdw blurRad="50800" dist="38100" dir="5400000" algn="t" rotWithShape="0">
                    <a:schemeClr val="bg1"/>
                  </a:outerShdw>
                </a:effectLst>
              </a:rPr>
              <a:t>ocial welfare</a:t>
            </a:r>
          </a:p>
        </p:txBody>
      </p:sp>
      <p:pic>
        <p:nvPicPr>
          <p:cNvPr id="34" name="Picture 3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40381" y="1801085"/>
            <a:ext cx="3245154" cy="1947093"/>
          </a:xfrm>
          <a:prstGeom prst="rect">
            <a:avLst/>
          </a:prstGeom>
          <a:effectLst>
            <a:innerShdw blurRad="63500" dist="50800" dir="13500000">
              <a:prstClr val="black">
                <a:alpha val="50000"/>
              </a:prstClr>
            </a:innerShdw>
          </a:effectLst>
        </p:spPr>
      </p:pic>
      <p:pic>
        <p:nvPicPr>
          <p:cNvPr id="35" name="Picture 3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29184" y="4379479"/>
            <a:ext cx="3256351" cy="1924758"/>
          </a:xfrm>
          <a:prstGeom prst="rect">
            <a:avLst/>
          </a:prstGeom>
          <a:effectLst>
            <a:innerShdw blurRad="63500" dist="50800" dir="13500000">
              <a:prstClr val="black">
                <a:alpha val="50000"/>
              </a:prstClr>
            </a:innerShdw>
          </a:effectLst>
        </p:spPr>
      </p:pic>
      <p:sp>
        <p:nvSpPr>
          <p:cNvPr id="36" name="TextBox 35"/>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37" name="TextBox 36"/>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7522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20040" y="103174"/>
            <a:ext cx="11533488" cy="947365"/>
          </a:xfrm>
        </p:spPr>
        <p:txBody>
          <a:bodyPr>
            <a:noAutofit/>
          </a:bodyPr>
          <a:lstStyle/>
          <a:p>
            <a:r>
              <a:rPr lang="en-US" sz="5400" dirty="0" smtClean="0">
                <a:solidFill>
                  <a:srgbClr val="0070C0"/>
                </a:solidFill>
                <a:effectLst>
                  <a:outerShdw blurRad="50800" dist="63500" dir="5400000" algn="t" rotWithShape="0">
                    <a:prstClr val="black"/>
                  </a:outerShdw>
                </a:effectLst>
              </a:rPr>
              <a:t>Pop Quiz 3</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320040" y="893135"/>
            <a:ext cx="11533489" cy="103934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4000" dirty="0" smtClean="0">
                <a:effectLst>
                  <a:outerShdw blurRad="50800" dist="38100" dir="5400000" algn="t" rotWithShape="0">
                    <a:schemeClr val="bg1"/>
                  </a:outerShdw>
                </a:effectLst>
              </a:rPr>
              <a:t>Hoover Dam</a:t>
            </a:r>
          </a:p>
          <a:p>
            <a:pPr>
              <a:lnSpc>
                <a:spcPct val="100000"/>
              </a:lnSpc>
              <a:spcBef>
                <a:spcPts val="0"/>
              </a:spcBef>
            </a:pPr>
            <a:r>
              <a:rPr lang="en-US" dirty="0" smtClean="0">
                <a:effectLst>
                  <a:outerShdw blurRad="50800" dist="38100" dir="5400000" algn="t" rotWithShape="0">
                    <a:schemeClr val="bg1"/>
                  </a:outerShdw>
                </a:effectLst>
              </a:rPr>
              <a:t>Kaiser &amp; Kaufmann</a:t>
            </a:r>
          </a:p>
          <a:p>
            <a:endParaRPr lang="en-US" sz="3600" dirty="0">
              <a:effectLst>
                <a:outerShdw blurRad="50800" dist="38100" dir="5400000" algn="t" rotWithShape="0">
                  <a:prstClr val="black"/>
                </a:outerShdw>
              </a:effectLst>
            </a:endParaRPr>
          </a:p>
        </p:txBody>
      </p:sp>
      <p:pic>
        <p:nvPicPr>
          <p:cNvPr id="6" name="Picture 5"/>
          <p:cNvPicPr>
            <a:picLocks noChangeAspect="1"/>
          </p:cNvPicPr>
          <p:nvPr/>
        </p:nvPicPr>
        <p:blipFill>
          <a:blip r:embed="rId4"/>
          <a:stretch>
            <a:fillRect/>
          </a:stretch>
        </p:blipFill>
        <p:spPr>
          <a:xfrm>
            <a:off x="320040" y="2008800"/>
            <a:ext cx="5547361" cy="4178087"/>
          </a:xfrm>
          <a:prstGeom prst="rect">
            <a:avLst/>
          </a:prstGeom>
          <a:effectLst>
            <a:innerShdw blurRad="63500" dist="50800" dir="13500000">
              <a:prstClr val="black">
                <a:alpha val="50000"/>
              </a:prstClr>
            </a:inn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6020" y="2008800"/>
            <a:ext cx="5547361" cy="4178087"/>
          </a:xfrm>
          <a:prstGeom prst="rect">
            <a:avLst/>
          </a:prstGeom>
          <a:effectLst>
            <a:innerShdw blurRad="63500" dist="50800" dir="13500000">
              <a:prstClr val="black">
                <a:alpha val="50000"/>
              </a:prstClr>
            </a:innerShdw>
          </a:effectLst>
        </p:spPr>
      </p:pic>
      <p:sp>
        <p:nvSpPr>
          <p:cNvPr id="9" name="Rectangle 8"/>
          <p:cNvSpPr/>
          <p:nvPr/>
        </p:nvSpPr>
        <p:spPr>
          <a:xfrm>
            <a:off x="7641771" y="162051"/>
            <a:ext cx="4299858" cy="492443"/>
          </a:xfrm>
          <a:prstGeom prst="rect">
            <a:avLst/>
          </a:prstGeom>
        </p:spPr>
        <p:txBody>
          <a:bodyPr wrap="square">
            <a:spAutoFit/>
          </a:bodyPr>
          <a:lstStyle/>
          <a:p>
            <a:r>
              <a:rPr lang="en-US" sz="2600" b="1" dirty="0" smtClean="0">
                <a:solidFill>
                  <a:srgbClr val="E0DFDF"/>
                </a:solidFill>
                <a:effectLst>
                  <a:outerShdw blurRad="38100" dist="38100" dir="2700000" algn="tl">
                    <a:srgbClr val="000000">
                      <a:alpha val="43137"/>
                    </a:srgbClr>
                  </a:outerShdw>
                </a:effectLst>
              </a:rPr>
              <a:t>www.usbr.gov/lc/hooverdam</a:t>
            </a:r>
            <a:endParaRPr lang="en-US" sz="2600" b="1" dirty="0">
              <a:solidFill>
                <a:srgbClr val="E0DFDF"/>
              </a:solidFill>
              <a:effectLst>
                <a:outerShdw blurRad="38100" dist="38100" dir="2700000" algn="tl">
                  <a:srgbClr val="000000">
                    <a:alpha val="43137"/>
                  </a:srgbClr>
                </a:outerShdw>
              </a:effectLst>
            </a:endParaRPr>
          </a:p>
        </p:txBody>
      </p:sp>
      <p:sp>
        <p:nvSpPr>
          <p:cNvPr id="10" name="TextBox 9"/>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11" name="TextBox 10"/>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8542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78971" y="103174"/>
            <a:ext cx="11168743" cy="947365"/>
          </a:xfrm>
        </p:spPr>
        <p:txBody>
          <a:bodyPr>
            <a:noAutofit/>
          </a:bodyPr>
          <a:lstStyle/>
          <a:p>
            <a:r>
              <a:rPr lang="en-US" sz="5400" dirty="0" smtClean="0">
                <a:solidFill>
                  <a:srgbClr val="0070C0"/>
                </a:solidFill>
                <a:effectLst>
                  <a:outerShdw blurRad="50800" dist="63500" dir="5400000" algn="t" rotWithShape="0">
                    <a:prstClr val="black"/>
                  </a:outerShdw>
                </a:effectLst>
              </a:rPr>
              <a:t>A=(M</a:t>
            </a:r>
            <a:r>
              <a:rPr lang="en-US" sz="5400" baseline="30000" dirty="0" smtClean="0">
                <a:solidFill>
                  <a:srgbClr val="0070C0"/>
                </a:solidFill>
                <a:effectLst>
                  <a:outerShdw blurRad="50800" dist="63500" dir="5400000" algn="t" rotWithShape="0">
                    <a:prstClr val="black"/>
                  </a:outerShdw>
                </a:effectLst>
              </a:rPr>
              <a:t>2</a:t>
            </a:r>
            <a:r>
              <a:rPr lang="en-US" sz="5400" dirty="0" smtClean="0">
                <a:solidFill>
                  <a:srgbClr val="0070C0"/>
                </a:solidFill>
                <a:effectLst>
                  <a:outerShdw blurRad="50800" dist="63500" dir="5400000" algn="t" rotWithShape="0">
                    <a:prstClr val="black"/>
                  </a:outerShdw>
                </a:effectLst>
              </a:rPr>
              <a:t>+C)</a:t>
            </a:r>
            <a:r>
              <a:rPr lang="en-US" sz="5400" dirty="0" err="1" smtClean="0">
                <a:solidFill>
                  <a:srgbClr val="0070C0"/>
                </a:solidFill>
                <a:effectLst>
                  <a:outerShdw blurRad="50800" dist="63500" dir="5400000" algn="t" rotWithShape="0">
                    <a:prstClr val="black"/>
                  </a:outerShdw>
                </a:effectLst>
              </a:rPr>
              <a:t>xH</a:t>
            </a:r>
            <a:endParaRPr lang="en-US" sz="5400" dirty="0">
              <a:solidFill>
                <a:srgbClr val="0070C0"/>
              </a:solidFill>
              <a:effectLst>
                <a:outerShdw blurRad="50800" dist="63500" dir="5400000" algn="t" rotWithShape="0">
                  <a:prstClr val="black"/>
                </a:outerShdw>
              </a:effectLst>
            </a:endParaRPr>
          </a:p>
        </p:txBody>
      </p:sp>
      <p:sp>
        <p:nvSpPr>
          <p:cNvPr id="6" name="Subtitle 2"/>
          <p:cNvSpPr txBox="1">
            <a:spLocks/>
          </p:cNvSpPr>
          <p:nvPr/>
        </p:nvSpPr>
        <p:spPr>
          <a:xfrm>
            <a:off x="381000" y="893135"/>
            <a:ext cx="2133601" cy="62882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Materials</a:t>
            </a:r>
            <a:endParaRPr lang="en-US" sz="3600" b="1" dirty="0">
              <a:effectLst>
                <a:outerShdw blurRad="50800" dist="38100" dir="5400000" algn="t" rotWithShape="0">
                  <a:prstClr val="black"/>
                </a:outerShdw>
              </a:effectLst>
            </a:endParaRPr>
          </a:p>
        </p:txBody>
      </p:sp>
      <p:sp>
        <p:nvSpPr>
          <p:cNvPr id="5" name="Subtitle 2"/>
          <p:cNvSpPr txBox="1">
            <a:spLocks/>
          </p:cNvSpPr>
          <p:nvPr/>
        </p:nvSpPr>
        <p:spPr>
          <a:xfrm>
            <a:off x="2514601" y="893134"/>
            <a:ext cx="9338928" cy="1169581"/>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What new materials are there that you can integrate into your design?</a:t>
            </a:r>
            <a:endParaRPr lang="en-US" sz="2900" dirty="0">
              <a:effectLst>
                <a:outerShdw blurRad="50800" dist="38100" dir="5400000" algn="t" rotWithShape="0">
                  <a:prstClr val="black"/>
                </a:outerShdw>
              </a:effectLst>
            </a:endParaRPr>
          </a:p>
        </p:txBody>
      </p:sp>
      <p:sp>
        <p:nvSpPr>
          <p:cNvPr id="7" name="Subtitle 2"/>
          <p:cNvSpPr txBox="1">
            <a:spLocks/>
          </p:cNvSpPr>
          <p:nvPr/>
        </p:nvSpPr>
        <p:spPr>
          <a:xfrm>
            <a:off x="380998" y="2432841"/>
            <a:ext cx="2133601" cy="63347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Methods</a:t>
            </a:r>
            <a:endParaRPr lang="en-US" sz="3600" b="1" dirty="0">
              <a:effectLst>
                <a:outerShdw blurRad="50800" dist="38100" dir="5400000" algn="t" rotWithShape="0">
                  <a:prstClr val="black"/>
                </a:outerShdw>
              </a:effectLst>
            </a:endParaRPr>
          </a:p>
        </p:txBody>
      </p:sp>
      <p:sp>
        <p:nvSpPr>
          <p:cNvPr id="8" name="Subtitle 2"/>
          <p:cNvSpPr txBox="1">
            <a:spLocks/>
          </p:cNvSpPr>
          <p:nvPr/>
        </p:nvSpPr>
        <p:spPr>
          <a:xfrm>
            <a:off x="380999" y="3963822"/>
            <a:ext cx="2133601" cy="63347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Culture</a:t>
            </a:r>
          </a:p>
        </p:txBody>
      </p:sp>
      <p:sp>
        <p:nvSpPr>
          <p:cNvPr id="9" name="Subtitle 2"/>
          <p:cNvSpPr txBox="1">
            <a:spLocks/>
          </p:cNvSpPr>
          <p:nvPr/>
        </p:nvSpPr>
        <p:spPr>
          <a:xfrm>
            <a:off x="380999" y="5448860"/>
            <a:ext cx="2133601" cy="63347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Humanity</a:t>
            </a:r>
            <a:endParaRPr lang="en-US" sz="3600" b="1" dirty="0">
              <a:effectLst>
                <a:outerShdw blurRad="50800" dist="38100" dir="5400000" algn="t" rotWithShape="0">
                  <a:prstClr val="black"/>
                </a:outerShdw>
              </a:effectLst>
            </a:endParaRPr>
          </a:p>
        </p:txBody>
      </p:sp>
      <p:sp>
        <p:nvSpPr>
          <p:cNvPr id="10" name="Subtitle 2"/>
          <p:cNvSpPr txBox="1">
            <a:spLocks/>
          </p:cNvSpPr>
          <p:nvPr/>
        </p:nvSpPr>
        <p:spPr>
          <a:xfrm>
            <a:off x="2514600" y="2472052"/>
            <a:ext cx="9338928" cy="1037610"/>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What new methods of designing, constructing, stabilizing, and sustaining your structure are there?</a:t>
            </a:r>
            <a:endParaRPr lang="en-US" sz="2900" dirty="0">
              <a:effectLst>
                <a:outerShdw blurRad="50800" dist="38100" dir="5400000" algn="t" rotWithShape="0">
                  <a:prstClr val="black"/>
                </a:outerShdw>
              </a:effectLst>
            </a:endParaRPr>
          </a:p>
        </p:txBody>
      </p:sp>
      <p:sp>
        <p:nvSpPr>
          <p:cNvPr id="11" name="Subtitle 2"/>
          <p:cNvSpPr txBox="1">
            <a:spLocks/>
          </p:cNvSpPr>
          <p:nvPr/>
        </p:nvSpPr>
        <p:spPr>
          <a:xfrm>
            <a:off x="2514601" y="5460794"/>
            <a:ext cx="9133113" cy="1143008"/>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What is the ultimate purpose and scale of your structure? What new functions can you add to your typical project?</a:t>
            </a:r>
          </a:p>
          <a:p>
            <a:endParaRPr lang="en-US" sz="3600" dirty="0">
              <a:effectLst>
                <a:outerShdw blurRad="50800" dist="38100" dir="5400000" algn="t" rotWithShape="0">
                  <a:prstClr val="black"/>
                </a:outerShdw>
              </a:effectLst>
            </a:endParaRPr>
          </a:p>
        </p:txBody>
      </p:sp>
      <p:sp>
        <p:nvSpPr>
          <p:cNvPr id="12" name="Subtitle 2"/>
          <p:cNvSpPr txBox="1">
            <a:spLocks/>
          </p:cNvSpPr>
          <p:nvPr/>
        </p:nvSpPr>
        <p:spPr>
          <a:xfrm>
            <a:off x="2514599" y="3989075"/>
            <a:ext cx="9557657" cy="1192576"/>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What lifestyles, traditions, laws, and values does your project’s community have, and how can you incorporate them?</a:t>
            </a:r>
            <a:endParaRPr lang="en-US" sz="2900" dirty="0">
              <a:effectLst>
                <a:outerShdw blurRad="50800" dist="38100" dir="5400000" algn="t" rotWithShape="0">
                  <a:prstClr val="black"/>
                </a:outerShdw>
              </a:effectLst>
            </a:endParaRPr>
          </a:p>
        </p:txBody>
      </p:sp>
      <p:sp>
        <p:nvSpPr>
          <p:cNvPr id="13" name="Rectangle 12"/>
          <p:cNvSpPr/>
          <p:nvPr/>
        </p:nvSpPr>
        <p:spPr>
          <a:xfrm>
            <a:off x="273156" y="252964"/>
            <a:ext cx="11266716" cy="461665"/>
          </a:xfrm>
          <a:prstGeom prst="rect">
            <a:avLst/>
          </a:prstGeom>
          <a:effectLst>
            <a:outerShdw blurRad="50800" dist="25400" dir="5400000" algn="t" rotWithShape="0">
              <a:prstClr val="black"/>
            </a:outerShdw>
          </a:effectLst>
        </p:spPr>
        <p:txBody>
          <a:bodyPr wrap="square">
            <a:spAutoFit/>
          </a:bodyPr>
          <a:lstStyle/>
          <a:p>
            <a:pPr algn="ctr"/>
            <a:r>
              <a:rPr lang="en-US" sz="2400" dirty="0" smtClean="0">
                <a:solidFill>
                  <a:srgbClr val="CFCECE"/>
                </a:solidFill>
              </a:rPr>
              <a:t>T H E   F O R M U L A   F O R 						A R C H I T E C T U R E</a:t>
            </a:r>
            <a:endParaRPr lang="en-US" sz="2400" dirty="0">
              <a:solidFill>
                <a:srgbClr val="CFCECE"/>
              </a:solidFill>
            </a:endParaRPr>
          </a:p>
        </p:txBody>
      </p:sp>
    </p:spTree>
    <p:extLst>
      <p:ext uri="{BB962C8B-B14F-4D97-AF65-F5344CB8AC3E}">
        <p14:creationId xmlns:p14="http://schemas.microsoft.com/office/powerpoint/2010/main" val="3887331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3496"/>
            <a:ext cx="12191999" cy="6858000"/>
          </a:xfrm>
          <a:prstGeom prst="rect">
            <a:avLst/>
          </a:prstGeom>
        </p:spPr>
      </p:pic>
      <p:sp>
        <p:nvSpPr>
          <p:cNvPr id="2" name="Title 1"/>
          <p:cNvSpPr>
            <a:spLocks noGrp="1"/>
          </p:cNvSpPr>
          <p:nvPr>
            <p:ph type="ctrTitle"/>
          </p:nvPr>
        </p:nvSpPr>
        <p:spPr>
          <a:xfrm>
            <a:off x="462423" y="201336"/>
            <a:ext cx="11293094" cy="1315599"/>
          </a:xfrm>
          <a:effectLst>
            <a:outerShdw blurRad="50800" dist="25400" dir="5400000" algn="t" rotWithShape="0">
              <a:prstClr val="black"/>
            </a:outerShdw>
          </a:effectLst>
        </p:spPr>
        <p:txBody>
          <a:bodyPr/>
          <a:lstStyle/>
          <a:p>
            <a:r>
              <a:rPr lang="en-US" sz="2800" dirty="0" smtClean="0">
                <a:solidFill>
                  <a:srgbClr val="0070C0"/>
                </a:solidFill>
              </a:rPr>
              <a:t>The Formula </a:t>
            </a:r>
            <a:r>
              <a:rPr lang="en-US" sz="2800" dirty="0">
                <a:solidFill>
                  <a:srgbClr val="0070C0"/>
                </a:solidFill>
              </a:rPr>
              <a:t>F</a:t>
            </a:r>
            <a:r>
              <a:rPr lang="en-US" sz="2800" dirty="0" smtClean="0">
                <a:solidFill>
                  <a:srgbClr val="0070C0"/>
                </a:solidFill>
              </a:rPr>
              <a:t>or</a:t>
            </a:r>
            <a:br>
              <a:rPr lang="en-US" sz="2800" dirty="0" smtClean="0">
                <a:solidFill>
                  <a:srgbClr val="0070C0"/>
                </a:solidFill>
              </a:rPr>
            </a:br>
            <a:r>
              <a:rPr lang="en-US" dirty="0" smtClean="0">
                <a:solidFill>
                  <a:srgbClr val="0070C0"/>
                </a:solidFill>
              </a:rPr>
              <a:t>ARCHITECTURE</a:t>
            </a:r>
            <a:endParaRPr lang="en-US" dirty="0">
              <a:solidFill>
                <a:srgbClr val="0070C0"/>
              </a:solidFill>
            </a:endParaRPr>
          </a:p>
        </p:txBody>
      </p:sp>
      <p:sp>
        <p:nvSpPr>
          <p:cNvPr id="3" name="Subtitle 2"/>
          <p:cNvSpPr>
            <a:spLocks noGrp="1"/>
          </p:cNvSpPr>
          <p:nvPr>
            <p:ph type="subTitle" idx="1"/>
          </p:nvPr>
        </p:nvSpPr>
        <p:spPr>
          <a:xfrm>
            <a:off x="223284" y="2272216"/>
            <a:ext cx="11727712" cy="1655762"/>
          </a:xfrm>
        </p:spPr>
        <p:txBody>
          <a:bodyPr>
            <a:noAutofit/>
          </a:bodyPr>
          <a:lstStyle/>
          <a:p>
            <a:r>
              <a:rPr lang="en-US" sz="18000" dirty="0" smtClean="0">
                <a:solidFill>
                  <a:srgbClr val="0070C0"/>
                </a:solidFill>
                <a:effectLst>
                  <a:outerShdw blurRad="50800" dist="63500" dir="5400000" algn="t" rotWithShape="0">
                    <a:prstClr val="black"/>
                  </a:outerShdw>
                </a:effectLst>
              </a:rPr>
              <a:t>A=(M</a:t>
            </a:r>
            <a:r>
              <a:rPr lang="en-US" sz="18000" baseline="30000" dirty="0" smtClean="0">
                <a:solidFill>
                  <a:srgbClr val="0070C0"/>
                </a:solidFill>
                <a:effectLst>
                  <a:outerShdw blurRad="50800" dist="63500" dir="5400000" algn="t" rotWithShape="0">
                    <a:prstClr val="black"/>
                  </a:outerShdw>
                </a:effectLst>
              </a:rPr>
              <a:t>2</a:t>
            </a:r>
            <a:r>
              <a:rPr lang="en-US" sz="18000" dirty="0" smtClean="0">
                <a:solidFill>
                  <a:srgbClr val="0070C0"/>
                </a:solidFill>
                <a:effectLst>
                  <a:outerShdw blurRad="50800" dist="63500" dir="5400000" algn="t" rotWithShape="0">
                    <a:prstClr val="black"/>
                  </a:outerShdw>
                </a:effectLst>
              </a:rPr>
              <a:t>+C)</a:t>
            </a:r>
            <a:r>
              <a:rPr lang="en-US" sz="18000" dirty="0" err="1" smtClean="0">
                <a:solidFill>
                  <a:srgbClr val="0070C0"/>
                </a:solidFill>
                <a:effectLst>
                  <a:outerShdw blurRad="50800" dist="63500" dir="5400000" algn="t" rotWithShape="0">
                    <a:prstClr val="black"/>
                  </a:outerShdw>
                </a:effectLst>
              </a:rPr>
              <a:t>xH</a:t>
            </a:r>
            <a:endParaRPr lang="en-US" sz="18000" dirty="0">
              <a:solidFill>
                <a:srgbClr val="0070C0"/>
              </a:solidFill>
              <a:effectLst>
                <a:outerShdw blurRad="50800" dist="63500" dir="5400000" algn="t" rotWithShape="0">
                  <a:prstClr val="black"/>
                </a:outerShdw>
              </a:effectLst>
            </a:endParaRPr>
          </a:p>
        </p:txBody>
      </p:sp>
      <p:sp>
        <p:nvSpPr>
          <p:cNvPr id="6" name="Subtitle 2"/>
          <p:cNvSpPr txBox="1">
            <a:spLocks/>
          </p:cNvSpPr>
          <p:nvPr/>
        </p:nvSpPr>
        <p:spPr>
          <a:xfrm>
            <a:off x="462423" y="6196697"/>
            <a:ext cx="11293094" cy="503508"/>
          </a:xfrm>
          <a:prstGeom prst="rect">
            <a:avLst/>
          </a:prstGeom>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effectLst>
                  <a:outerShdw blurRad="50800" dist="38100" dir="5400000" algn="t" rotWithShape="0">
                    <a:prstClr val="black"/>
                  </a:outerShdw>
                </a:effectLst>
              </a:rPr>
              <a:t>a summary of architecture that everyone can understand</a:t>
            </a:r>
            <a:endParaRPr lang="en-US" sz="3200" dirty="0">
              <a:effectLst>
                <a:outerShdw blurRad="50800" dist="38100" dir="5400000" algn="t" rotWithShape="0">
                  <a:prstClr val="black"/>
                </a:outerShdw>
              </a:effectLst>
            </a:endParaRPr>
          </a:p>
        </p:txBody>
      </p:sp>
    </p:spTree>
    <p:extLst>
      <p:ext uri="{BB962C8B-B14F-4D97-AF65-F5344CB8AC3E}">
        <p14:creationId xmlns:p14="http://schemas.microsoft.com/office/powerpoint/2010/main" val="2680399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78971" y="103174"/>
            <a:ext cx="11168743" cy="947365"/>
          </a:xfrm>
        </p:spPr>
        <p:txBody>
          <a:bodyPr>
            <a:noAutofit/>
          </a:bodyPr>
          <a:lstStyle/>
          <a:p>
            <a:r>
              <a:rPr lang="en-US" sz="5400" dirty="0" smtClean="0">
                <a:solidFill>
                  <a:srgbClr val="0070C0"/>
                </a:solidFill>
                <a:effectLst>
                  <a:outerShdw blurRad="50800" dist="63500" dir="5400000" algn="t" rotWithShape="0">
                    <a:prstClr val="black"/>
                  </a:outerShdw>
                </a:effectLst>
              </a:rPr>
              <a:t>A=(M</a:t>
            </a:r>
            <a:r>
              <a:rPr lang="en-US" sz="5400" baseline="30000" dirty="0" smtClean="0">
                <a:solidFill>
                  <a:srgbClr val="0070C0"/>
                </a:solidFill>
                <a:effectLst>
                  <a:outerShdw blurRad="50800" dist="63500" dir="5400000" algn="t" rotWithShape="0">
                    <a:prstClr val="black"/>
                  </a:outerShdw>
                </a:effectLst>
              </a:rPr>
              <a:t>2</a:t>
            </a:r>
            <a:r>
              <a:rPr lang="en-US" sz="5400" dirty="0" smtClean="0">
                <a:solidFill>
                  <a:srgbClr val="0070C0"/>
                </a:solidFill>
                <a:effectLst>
                  <a:outerShdw blurRad="50800" dist="63500" dir="5400000" algn="t" rotWithShape="0">
                    <a:prstClr val="black"/>
                  </a:outerShdw>
                </a:effectLst>
              </a:rPr>
              <a:t>+C)</a:t>
            </a:r>
            <a:r>
              <a:rPr lang="en-US" sz="5400" dirty="0" err="1" smtClean="0">
                <a:solidFill>
                  <a:srgbClr val="0070C0"/>
                </a:solidFill>
                <a:effectLst>
                  <a:outerShdw blurRad="50800" dist="63500" dir="5400000" algn="t" rotWithShape="0">
                    <a:prstClr val="black"/>
                  </a:outerShdw>
                </a:effectLst>
              </a:rPr>
              <a:t>xH</a:t>
            </a:r>
            <a:endParaRPr lang="en-US" sz="5400" dirty="0">
              <a:solidFill>
                <a:srgbClr val="0070C0"/>
              </a:solidFill>
              <a:effectLst>
                <a:outerShdw blurRad="50800" dist="63500" dir="5400000" algn="t" rotWithShape="0">
                  <a:prstClr val="black"/>
                </a:outerShdw>
              </a:effectLst>
            </a:endParaRPr>
          </a:p>
        </p:txBody>
      </p:sp>
      <p:sp>
        <p:nvSpPr>
          <p:cNvPr id="6" name="Subtitle 2"/>
          <p:cNvSpPr txBox="1">
            <a:spLocks/>
          </p:cNvSpPr>
          <p:nvPr/>
        </p:nvSpPr>
        <p:spPr>
          <a:xfrm>
            <a:off x="381000" y="893135"/>
            <a:ext cx="2133601" cy="62882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Materials</a:t>
            </a:r>
            <a:endParaRPr lang="en-US" sz="3600" b="1" dirty="0">
              <a:effectLst>
                <a:outerShdw blurRad="50800" dist="38100" dir="5400000" algn="t" rotWithShape="0">
                  <a:prstClr val="black"/>
                </a:outerShdw>
              </a:effectLst>
            </a:endParaRPr>
          </a:p>
        </p:txBody>
      </p:sp>
      <p:sp>
        <p:nvSpPr>
          <p:cNvPr id="5" name="Subtitle 2"/>
          <p:cNvSpPr txBox="1">
            <a:spLocks/>
          </p:cNvSpPr>
          <p:nvPr/>
        </p:nvSpPr>
        <p:spPr>
          <a:xfrm>
            <a:off x="2514601" y="893134"/>
            <a:ext cx="9338928" cy="1169581"/>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the materials we use for building evolve over time and they affect what kind of structures we can build</a:t>
            </a:r>
            <a:endParaRPr lang="en-US" sz="2900" dirty="0">
              <a:effectLst>
                <a:outerShdw blurRad="50800" dist="38100" dir="5400000" algn="t" rotWithShape="0">
                  <a:prstClr val="black"/>
                </a:outerShdw>
              </a:effectLst>
            </a:endParaRPr>
          </a:p>
        </p:txBody>
      </p:sp>
      <p:sp>
        <p:nvSpPr>
          <p:cNvPr id="7" name="Subtitle 2"/>
          <p:cNvSpPr txBox="1">
            <a:spLocks/>
          </p:cNvSpPr>
          <p:nvPr/>
        </p:nvSpPr>
        <p:spPr>
          <a:xfrm>
            <a:off x="380998" y="2432841"/>
            <a:ext cx="2133601" cy="63347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Methods</a:t>
            </a:r>
            <a:endParaRPr lang="en-US" sz="3600" b="1" dirty="0">
              <a:effectLst>
                <a:outerShdw blurRad="50800" dist="38100" dir="5400000" algn="t" rotWithShape="0">
                  <a:prstClr val="black"/>
                </a:outerShdw>
              </a:effectLst>
            </a:endParaRPr>
          </a:p>
        </p:txBody>
      </p:sp>
      <p:sp>
        <p:nvSpPr>
          <p:cNvPr id="8" name="Subtitle 2"/>
          <p:cNvSpPr txBox="1">
            <a:spLocks/>
          </p:cNvSpPr>
          <p:nvPr/>
        </p:nvSpPr>
        <p:spPr>
          <a:xfrm>
            <a:off x="380999" y="3963822"/>
            <a:ext cx="2133601" cy="63347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Culture</a:t>
            </a:r>
          </a:p>
        </p:txBody>
      </p:sp>
      <p:sp>
        <p:nvSpPr>
          <p:cNvPr id="9" name="Subtitle 2"/>
          <p:cNvSpPr txBox="1">
            <a:spLocks/>
          </p:cNvSpPr>
          <p:nvPr/>
        </p:nvSpPr>
        <p:spPr>
          <a:xfrm>
            <a:off x="380999" y="5448860"/>
            <a:ext cx="2133601" cy="63347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smtClean="0">
                <a:effectLst>
                  <a:outerShdw blurRad="50800" dist="38100" dir="5400000" algn="t" rotWithShape="0">
                    <a:schemeClr val="bg1"/>
                  </a:outerShdw>
                </a:effectLst>
              </a:rPr>
              <a:t>Humanity</a:t>
            </a:r>
            <a:endParaRPr lang="en-US" sz="3600" b="1" dirty="0">
              <a:effectLst>
                <a:outerShdw blurRad="50800" dist="38100" dir="5400000" algn="t" rotWithShape="0">
                  <a:prstClr val="black"/>
                </a:outerShdw>
              </a:effectLst>
            </a:endParaRPr>
          </a:p>
        </p:txBody>
      </p:sp>
      <p:sp>
        <p:nvSpPr>
          <p:cNvPr id="10" name="Subtitle 2"/>
          <p:cNvSpPr txBox="1">
            <a:spLocks/>
          </p:cNvSpPr>
          <p:nvPr/>
        </p:nvSpPr>
        <p:spPr>
          <a:xfrm>
            <a:off x="2514600" y="2472052"/>
            <a:ext cx="9338928" cy="1037610"/>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how we build structures evolves over time and this affects what kind of structures are possible</a:t>
            </a:r>
            <a:endParaRPr lang="en-US" sz="2900" dirty="0">
              <a:effectLst>
                <a:outerShdw blurRad="50800" dist="38100" dir="5400000" algn="t" rotWithShape="0">
                  <a:prstClr val="black"/>
                </a:outerShdw>
              </a:effectLst>
            </a:endParaRPr>
          </a:p>
        </p:txBody>
      </p:sp>
      <p:sp>
        <p:nvSpPr>
          <p:cNvPr id="11" name="Subtitle 2"/>
          <p:cNvSpPr txBox="1">
            <a:spLocks/>
          </p:cNvSpPr>
          <p:nvPr/>
        </p:nvSpPr>
        <p:spPr>
          <a:xfrm>
            <a:off x="2514601" y="5460794"/>
            <a:ext cx="9133113" cy="1143008"/>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the scale and end use of the structure needs to fit the human form</a:t>
            </a:r>
          </a:p>
          <a:p>
            <a:endParaRPr lang="en-US" sz="3600" dirty="0">
              <a:effectLst>
                <a:outerShdw blurRad="50800" dist="38100" dir="5400000" algn="t" rotWithShape="0">
                  <a:prstClr val="black"/>
                </a:outerShdw>
              </a:effectLst>
            </a:endParaRPr>
          </a:p>
        </p:txBody>
      </p:sp>
      <p:sp>
        <p:nvSpPr>
          <p:cNvPr id="12" name="Subtitle 2"/>
          <p:cNvSpPr txBox="1">
            <a:spLocks/>
          </p:cNvSpPr>
          <p:nvPr/>
        </p:nvSpPr>
        <p:spPr>
          <a:xfrm>
            <a:off x="2514600" y="3989075"/>
            <a:ext cx="9338928" cy="1192576"/>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900" dirty="0" smtClean="0">
                <a:effectLst>
                  <a:outerShdw blurRad="50800" dist="38100" dir="5400000" algn="t" rotWithShape="0">
                    <a:schemeClr val="bg1"/>
                  </a:outerShdw>
                </a:effectLst>
              </a:rPr>
              <a:t>the form and function of the structure needs to adhere to the lifestyles, traditions, laws, and values of the community</a:t>
            </a:r>
            <a:endParaRPr lang="en-US" sz="2900" dirty="0">
              <a:effectLst>
                <a:outerShdw blurRad="50800" dist="38100" dir="5400000" algn="t" rotWithShape="0">
                  <a:prstClr val="black"/>
                </a:outerShdw>
              </a:effectLst>
            </a:endParaRPr>
          </a:p>
        </p:txBody>
      </p:sp>
      <p:sp>
        <p:nvSpPr>
          <p:cNvPr id="13" name="Rectangle 12"/>
          <p:cNvSpPr/>
          <p:nvPr/>
        </p:nvSpPr>
        <p:spPr>
          <a:xfrm>
            <a:off x="273156" y="252964"/>
            <a:ext cx="11266716" cy="461665"/>
          </a:xfrm>
          <a:prstGeom prst="rect">
            <a:avLst/>
          </a:prstGeom>
          <a:effectLst>
            <a:outerShdw blurRad="50800" dist="25400" dir="5400000" algn="t" rotWithShape="0">
              <a:prstClr val="black"/>
            </a:outerShdw>
          </a:effectLst>
        </p:spPr>
        <p:txBody>
          <a:bodyPr wrap="square">
            <a:spAutoFit/>
          </a:bodyPr>
          <a:lstStyle/>
          <a:p>
            <a:pPr algn="ctr"/>
            <a:r>
              <a:rPr lang="en-US" sz="2400" dirty="0" smtClean="0">
                <a:solidFill>
                  <a:srgbClr val="CFCECE"/>
                </a:solidFill>
              </a:rPr>
              <a:t>T H E   F O R M U L A   F O R 						A R C H I T E C T U R E</a:t>
            </a:r>
            <a:endParaRPr lang="en-US" sz="2400" dirty="0">
              <a:solidFill>
                <a:srgbClr val="CFCECE"/>
              </a:solidFill>
            </a:endParaRPr>
          </a:p>
        </p:txBody>
      </p:sp>
    </p:spTree>
    <p:extLst>
      <p:ext uri="{BB962C8B-B14F-4D97-AF65-F5344CB8AC3E}">
        <p14:creationId xmlns:p14="http://schemas.microsoft.com/office/powerpoint/2010/main" val="1760330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18977" y="137069"/>
            <a:ext cx="11534551" cy="947365"/>
          </a:xfrm>
        </p:spPr>
        <p:txBody>
          <a:bodyPr>
            <a:noAutofit/>
          </a:bodyPr>
          <a:lstStyle/>
          <a:p>
            <a:r>
              <a:rPr lang="en-US" sz="5400" dirty="0" smtClean="0">
                <a:solidFill>
                  <a:srgbClr val="0070C0"/>
                </a:solidFill>
                <a:effectLst>
                  <a:outerShdw blurRad="50800" dist="63500" dir="5400000" algn="t" rotWithShape="0">
                    <a:prstClr val="black"/>
                  </a:outerShdw>
                </a:effectLst>
              </a:rPr>
              <a:t>Materials</a:t>
            </a:r>
            <a:endParaRPr lang="en-US" sz="5400" dirty="0">
              <a:solidFill>
                <a:srgbClr val="0070C0"/>
              </a:solidFill>
              <a:effectLst>
                <a:outerShdw blurRad="50800" dist="63500" dir="5400000" algn="t" rotWithShape="0">
                  <a:prstClr val="black"/>
                </a:outerShdw>
              </a:effectLst>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977" y="1457906"/>
            <a:ext cx="2756048" cy="2116956"/>
          </a:xfrm>
          <a:prstGeom prst="rect">
            <a:avLst/>
          </a:prstGeom>
          <a:effectLst>
            <a:innerShdw blurRad="63500" dist="50800" dir="13500000">
              <a:prstClr val="black">
                <a:alpha val="50000"/>
              </a:prstClr>
            </a:innerShdw>
          </a:effectLst>
        </p:spPr>
      </p:pic>
      <p:sp>
        <p:nvSpPr>
          <p:cNvPr id="7" name="Subtitle 2"/>
          <p:cNvSpPr txBox="1">
            <a:spLocks/>
          </p:cNvSpPr>
          <p:nvPr/>
        </p:nvSpPr>
        <p:spPr>
          <a:xfrm>
            <a:off x="191387" y="893136"/>
            <a:ext cx="11823404" cy="564770"/>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the materials we use for building evolve over time and they affect what kind of structures we can build</a:t>
            </a:r>
            <a:endParaRPr lang="en-US" sz="2200" dirty="0">
              <a:effectLst>
                <a:outerShdw blurRad="50800" dist="38100" dir="5400000" algn="t" rotWithShape="0">
                  <a:prstClr val="black"/>
                </a:outerShdw>
              </a:effectLst>
            </a:endParaRPr>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65034" y="1457906"/>
            <a:ext cx="2621218" cy="2116956"/>
          </a:xfrm>
          <a:prstGeom prst="rect">
            <a:avLst/>
          </a:prstGeom>
          <a:effectLst>
            <a:innerShdw blurRad="63500" dist="50800" dir="13500000">
              <a:prstClr val="black">
                <a:alpha val="50000"/>
              </a:prstClr>
            </a:innerShdw>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86875" y="1457906"/>
            <a:ext cx="2566653" cy="2116956"/>
          </a:xfrm>
          <a:prstGeom prst="rect">
            <a:avLst/>
          </a:prstGeom>
          <a:effectLst>
            <a:innerShdw blurRad="63500" dist="50800" dir="13500000">
              <a:prstClr val="black">
                <a:alpha val="50000"/>
              </a:prstClr>
            </a:innerShdw>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76262" y="1457906"/>
            <a:ext cx="2472142" cy="2116956"/>
          </a:xfrm>
          <a:prstGeom prst="rect">
            <a:avLst/>
          </a:prstGeom>
          <a:effectLst>
            <a:innerShdw blurRad="63500" dist="50800" dir="13500000">
              <a:prstClr val="black">
                <a:alpha val="50000"/>
              </a:prstClr>
            </a:innerShdw>
          </a:effectLst>
        </p:spPr>
      </p:pic>
      <p:pic>
        <p:nvPicPr>
          <p:cNvPr id="1026" name="Picture 2" descr="http://cms.esi.info/Media/productImages/162771_1371030556976_PF.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8977" y="4052765"/>
            <a:ext cx="2756048" cy="2338388"/>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28" name="Picture 4" descr="http://www.metalbuildingsupply.com/images/red%20iron0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65035" y="4053597"/>
            <a:ext cx="2621218" cy="233755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30" name="Picture 6" descr="https://talkingarchitecture.files.wordpress.com/2012/03/glass-building.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476261" y="4041071"/>
            <a:ext cx="2472143" cy="2339531"/>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2" cstate="email">
            <a:extLst>
              <a:ext uri="{28A0092B-C50C-407E-A947-70E740481C1C}">
                <a14:useLocalDpi xmlns:a14="http://schemas.microsoft.com/office/drawing/2010/main"/>
              </a:ext>
            </a:extLst>
          </a:blip>
          <a:srcRect l="14523" r="39864"/>
          <a:stretch/>
        </p:blipFill>
        <p:spPr>
          <a:xfrm>
            <a:off x="9286875" y="4052765"/>
            <a:ext cx="2566653" cy="2338388"/>
          </a:xfrm>
          <a:prstGeom prst="rect">
            <a:avLst/>
          </a:prstGeom>
          <a:effectLst>
            <a:innerShdw blurRad="63500" dist="50800" dir="13500000">
              <a:prstClr val="black">
                <a:alpha val="50000"/>
              </a:prstClr>
            </a:innerShdw>
          </a:effectLst>
        </p:spPr>
      </p:pic>
      <p:sp>
        <p:nvSpPr>
          <p:cNvPr id="18" name="Subtitle 2"/>
          <p:cNvSpPr txBox="1">
            <a:spLocks/>
          </p:cNvSpPr>
          <p:nvPr/>
        </p:nvSpPr>
        <p:spPr>
          <a:xfrm>
            <a:off x="318977" y="3595846"/>
            <a:ext cx="2756048"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v</a:t>
            </a:r>
            <a:r>
              <a:rPr lang="en-US" sz="2200" dirty="0" smtClean="0">
                <a:effectLst>
                  <a:outerShdw blurRad="50800" dist="38100" dir="5400000" algn="t" rotWithShape="0">
                    <a:schemeClr val="bg1"/>
                  </a:outerShdw>
                </a:effectLst>
              </a:rPr>
              <a:t>egetation/wood</a:t>
            </a:r>
          </a:p>
        </p:txBody>
      </p:sp>
      <p:sp>
        <p:nvSpPr>
          <p:cNvPr id="19" name="Subtitle 2"/>
          <p:cNvSpPr txBox="1">
            <a:spLocks/>
          </p:cNvSpPr>
          <p:nvPr/>
        </p:nvSpPr>
        <p:spPr>
          <a:xfrm>
            <a:off x="3465033" y="3595846"/>
            <a:ext cx="2621219"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m</a:t>
            </a:r>
            <a:r>
              <a:rPr lang="en-US" sz="2200" dirty="0" smtClean="0">
                <a:effectLst>
                  <a:outerShdw blurRad="50800" dist="38100" dir="5400000" algn="t" rotWithShape="0">
                    <a:schemeClr val="bg1"/>
                  </a:outerShdw>
                </a:effectLst>
              </a:rPr>
              <a:t>ud/clay</a:t>
            </a:r>
          </a:p>
        </p:txBody>
      </p:sp>
      <p:sp>
        <p:nvSpPr>
          <p:cNvPr id="21" name="Subtitle 2"/>
          <p:cNvSpPr txBox="1">
            <a:spLocks/>
          </p:cNvSpPr>
          <p:nvPr/>
        </p:nvSpPr>
        <p:spPr>
          <a:xfrm>
            <a:off x="6476260" y="3595846"/>
            <a:ext cx="2472143"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stone</a:t>
            </a:r>
          </a:p>
        </p:txBody>
      </p:sp>
      <p:sp>
        <p:nvSpPr>
          <p:cNvPr id="22" name="Subtitle 2"/>
          <p:cNvSpPr txBox="1">
            <a:spLocks/>
          </p:cNvSpPr>
          <p:nvPr/>
        </p:nvSpPr>
        <p:spPr>
          <a:xfrm>
            <a:off x="9282347" y="3584152"/>
            <a:ext cx="2571181"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brick</a:t>
            </a:r>
          </a:p>
        </p:txBody>
      </p:sp>
      <p:sp>
        <p:nvSpPr>
          <p:cNvPr id="23" name="Subtitle 2"/>
          <p:cNvSpPr txBox="1">
            <a:spLocks/>
          </p:cNvSpPr>
          <p:nvPr/>
        </p:nvSpPr>
        <p:spPr>
          <a:xfrm>
            <a:off x="3465032" y="6359358"/>
            <a:ext cx="2621219"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m</a:t>
            </a:r>
            <a:r>
              <a:rPr lang="en-US" sz="2200" dirty="0" smtClean="0">
                <a:effectLst>
                  <a:outerShdw blurRad="50800" dist="38100" dir="5400000" algn="t" rotWithShape="0">
                    <a:schemeClr val="bg1"/>
                  </a:outerShdw>
                </a:effectLst>
              </a:rPr>
              <a:t>etal/steel</a:t>
            </a:r>
          </a:p>
        </p:txBody>
      </p:sp>
      <p:sp>
        <p:nvSpPr>
          <p:cNvPr id="24" name="Subtitle 2"/>
          <p:cNvSpPr txBox="1">
            <a:spLocks/>
          </p:cNvSpPr>
          <p:nvPr/>
        </p:nvSpPr>
        <p:spPr>
          <a:xfrm>
            <a:off x="6476260" y="6368908"/>
            <a:ext cx="2472143"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glass</a:t>
            </a:r>
          </a:p>
        </p:txBody>
      </p:sp>
      <p:sp>
        <p:nvSpPr>
          <p:cNvPr id="25" name="Subtitle 2"/>
          <p:cNvSpPr txBox="1">
            <a:spLocks/>
          </p:cNvSpPr>
          <p:nvPr/>
        </p:nvSpPr>
        <p:spPr>
          <a:xfrm>
            <a:off x="9282346" y="6356103"/>
            <a:ext cx="2571181"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plastic</a:t>
            </a:r>
          </a:p>
        </p:txBody>
      </p:sp>
      <p:sp>
        <p:nvSpPr>
          <p:cNvPr id="26" name="Subtitle 2"/>
          <p:cNvSpPr txBox="1">
            <a:spLocks/>
          </p:cNvSpPr>
          <p:nvPr/>
        </p:nvSpPr>
        <p:spPr>
          <a:xfrm>
            <a:off x="318975" y="6356102"/>
            <a:ext cx="2756048" cy="45691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concrete</a:t>
            </a:r>
          </a:p>
        </p:txBody>
      </p:sp>
      <p:sp>
        <p:nvSpPr>
          <p:cNvPr id="5" name="TextBox 4"/>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12" name="TextBox 11"/>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3705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11681" y="103174"/>
            <a:ext cx="11338317" cy="947365"/>
          </a:xfrm>
        </p:spPr>
        <p:txBody>
          <a:bodyPr>
            <a:noAutofit/>
          </a:bodyPr>
          <a:lstStyle/>
          <a:p>
            <a:r>
              <a:rPr lang="en-US" sz="5400" dirty="0" smtClean="0">
                <a:solidFill>
                  <a:srgbClr val="0070C0"/>
                </a:solidFill>
                <a:effectLst>
                  <a:outerShdw blurRad="50800" dist="63500" dir="5400000" algn="t" rotWithShape="0">
                    <a:prstClr val="black"/>
                  </a:outerShdw>
                </a:effectLst>
              </a:rPr>
              <a:t>Methods</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411681" y="893135"/>
            <a:ext cx="11441848"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how we build structures evolves over time and this affects what kind of structures are possible</a:t>
            </a: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248" y="4224888"/>
            <a:ext cx="3435752" cy="2019020"/>
          </a:xfrm>
          <a:prstGeom prst="rect">
            <a:avLst/>
          </a:prstGeom>
          <a:effectLst>
            <a:innerShdw blurRad="63500" dist="50800" dir="13500000">
              <a:prstClr val="black">
                <a:alpha val="50000"/>
              </a:prstClr>
            </a:innerShdw>
          </a:effectLst>
        </p:spPr>
      </p:pic>
      <p:sp>
        <p:nvSpPr>
          <p:cNvPr id="12" name="Down Arrow 11"/>
          <p:cNvSpPr/>
          <p:nvPr/>
        </p:nvSpPr>
        <p:spPr>
          <a:xfrm>
            <a:off x="1909291" y="3728071"/>
            <a:ext cx="457200" cy="40403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6963" y="3716712"/>
            <a:ext cx="493819" cy="426757"/>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28809" y="4222171"/>
            <a:ext cx="3453319" cy="2021738"/>
          </a:xfrm>
          <a:prstGeom prst="rect">
            <a:avLst/>
          </a:prstGeom>
          <a:effectLst>
            <a:innerShdw blurRad="63500" dist="50800" dir="13500000">
              <a:prstClr val="black">
                <a:alpha val="50000"/>
              </a:prstClr>
            </a:innerShdw>
          </a:effectLst>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96679" y="1527981"/>
            <a:ext cx="3453319" cy="2033927"/>
          </a:xfrm>
          <a:prstGeom prst="rect">
            <a:avLst/>
          </a:prstGeom>
          <a:effectLst>
            <a:innerShdw blurRad="63500" dist="50800" dir="13500000">
              <a:prstClr val="black">
                <a:alpha val="50000"/>
              </a:prstClr>
            </a:innerShdw>
          </a:effectLst>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73709" y="3716712"/>
            <a:ext cx="493819" cy="426757"/>
          </a:xfrm>
          <a:prstGeom prst="rect">
            <a:avLst/>
          </a:prstGeom>
        </p:spPr>
      </p:pic>
      <p:pic>
        <p:nvPicPr>
          <p:cNvPr id="18" name="Picture 17"/>
          <p:cNvPicPr>
            <a:picLocks noChangeAspect="1"/>
          </p:cNvPicPr>
          <p:nvPr/>
        </p:nvPicPr>
        <p:blipFill>
          <a:blip r:embed="rId10"/>
          <a:stretch>
            <a:fillRect/>
          </a:stretch>
        </p:blipFill>
        <p:spPr>
          <a:xfrm>
            <a:off x="8296679" y="4221493"/>
            <a:ext cx="3453319" cy="2022415"/>
          </a:xfrm>
          <a:prstGeom prst="rect">
            <a:avLst/>
          </a:prstGeom>
          <a:effectLst>
            <a:innerShdw blurRad="63500" dist="50800" dir="13500000">
              <a:prstClr val="black">
                <a:alpha val="50000"/>
              </a:prstClr>
            </a:innerShdw>
          </a:effectLst>
        </p:spPr>
      </p:pic>
      <p:sp>
        <p:nvSpPr>
          <p:cNvPr id="19" name="Subtitle 2"/>
          <p:cNvSpPr txBox="1">
            <a:spLocks/>
          </p:cNvSpPr>
          <p:nvPr/>
        </p:nvSpPr>
        <p:spPr>
          <a:xfrm>
            <a:off x="429248" y="6298067"/>
            <a:ext cx="3435752"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a:effectLst>
                  <a:outerShdw blurRad="50800" dist="38100" dir="5400000" algn="t" rotWithShape="0">
                    <a:schemeClr val="bg1"/>
                  </a:outerShdw>
                </a:effectLst>
              </a:rPr>
              <a:t>f</a:t>
            </a:r>
            <a:r>
              <a:rPr lang="en-US" dirty="0" smtClean="0">
                <a:effectLst>
                  <a:outerShdw blurRad="50800" dist="38100" dir="5400000" algn="t" rotWithShape="0">
                    <a:schemeClr val="bg1"/>
                  </a:outerShdw>
                </a:effectLst>
              </a:rPr>
              <a:t>abricating materials</a:t>
            </a:r>
          </a:p>
        </p:txBody>
      </p:sp>
      <p:sp>
        <p:nvSpPr>
          <p:cNvPr id="21" name="Subtitle 2"/>
          <p:cNvSpPr txBox="1">
            <a:spLocks/>
          </p:cNvSpPr>
          <p:nvPr/>
        </p:nvSpPr>
        <p:spPr>
          <a:xfrm>
            <a:off x="4328808" y="6298068"/>
            <a:ext cx="3453319"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a:effectLst>
                  <a:outerShdw blurRad="50800" dist="38100" dir="5400000" algn="t" rotWithShape="0">
                    <a:schemeClr val="bg1"/>
                  </a:outerShdw>
                </a:effectLst>
              </a:rPr>
              <a:t>d</a:t>
            </a:r>
            <a:r>
              <a:rPr lang="en-US" dirty="0" smtClean="0">
                <a:effectLst>
                  <a:outerShdw blurRad="50800" dist="38100" dir="5400000" algn="t" rotWithShape="0">
                    <a:schemeClr val="bg1"/>
                  </a:outerShdw>
                </a:effectLst>
              </a:rPr>
              <a:t>esigning the structure</a:t>
            </a:r>
          </a:p>
        </p:txBody>
      </p:sp>
      <p:sp>
        <p:nvSpPr>
          <p:cNvPr id="22" name="Subtitle 2"/>
          <p:cNvSpPr txBox="1">
            <a:spLocks/>
          </p:cNvSpPr>
          <p:nvPr/>
        </p:nvSpPr>
        <p:spPr>
          <a:xfrm>
            <a:off x="8296680" y="6292611"/>
            <a:ext cx="3453318"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a:effectLst>
                  <a:outerShdw blurRad="50800" dist="38100" dir="5400000" algn="t" rotWithShape="0">
                    <a:schemeClr val="bg1"/>
                  </a:outerShdw>
                </a:effectLst>
              </a:rPr>
              <a:t>c</a:t>
            </a:r>
            <a:r>
              <a:rPr lang="en-US" dirty="0" smtClean="0">
                <a:effectLst>
                  <a:outerShdw blurRad="50800" dist="38100" dir="5400000" algn="t" rotWithShape="0">
                    <a:schemeClr val="bg1"/>
                  </a:outerShdw>
                </a:effectLst>
              </a:rPr>
              <a:t>arrying loads</a:t>
            </a:r>
          </a:p>
        </p:txBody>
      </p:sp>
      <p:sp>
        <p:nvSpPr>
          <p:cNvPr id="20" name="TextBox 19"/>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23" name="TextBox 22"/>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11"/>
          <a:stretch>
            <a:fillRect/>
          </a:stretch>
        </p:blipFill>
        <p:spPr>
          <a:xfrm>
            <a:off x="404167" y="1521941"/>
            <a:ext cx="3460833" cy="2039967"/>
          </a:xfrm>
          <a:prstGeom prst="rect">
            <a:avLst/>
          </a:prstGeom>
          <a:effectLst>
            <a:innerShdw blurRad="63500" dist="50800" dir="13500000">
              <a:prstClr val="black">
                <a:alpha val="50000"/>
              </a:prstClr>
            </a:innerShdw>
          </a:effectLst>
        </p:spPr>
      </p:pic>
      <p:pic>
        <p:nvPicPr>
          <p:cNvPr id="5" name="Picture 4"/>
          <p:cNvPicPr>
            <a:picLocks noChangeAspect="1"/>
          </p:cNvPicPr>
          <p:nvPr/>
        </p:nvPicPr>
        <p:blipFill>
          <a:blip r:embed="rId12"/>
          <a:stretch>
            <a:fillRect/>
          </a:stretch>
        </p:blipFill>
        <p:spPr>
          <a:xfrm>
            <a:off x="4321294" y="1521941"/>
            <a:ext cx="3460833" cy="2039967"/>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900390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278338" y="103174"/>
            <a:ext cx="11575190" cy="947365"/>
          </a:xfrm>
        </p:spPr>
        <p:txBody>
          <a:bodyPr>
            <a:noAutofit/>
          </a:bodyPr>
          <a:lstStyle/>
          <a:p>
            <a:r>
              <a:rPr lang="en-US" sz="5400" dirty="0" smtClean="0">
                <a:solidFill>
                  <a:srgbClr val="0070C0"/>
                </a:solidFill>
                <a:effectLst>
                  <a:outerShdw blurRad="50800" dist="63500" dir="5400000" algn="t" rotWithShape="0">
                    <a:prstClr val="black"/>
                  </a:outerShdw>
                </a:effectLst>
              </a:rPr>
              <a:t>Methods</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411681" y="893135"/>
            <a:ext cx="11441848"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how we build structures evolves over time and this affects what kind of structures are possible</a:t>
            </a:r>
          </a:p>
        </p:txBody>
      </p:sp>
      <p:sp>
        <p:nvSpPr>
          <p:cNvPr id="12" name="Down Arrow 11"/>
          <p:cNvSpPr/>
          <p:nvPr/>
        </p:nvSpPr>
        <p:spPr>
          <a:xfrm>
            <a:off x="9871755" y="3729760"/>
            <a:ext cx="457200" cy="40403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1533" y="3710790"/>
            <a:ext cx="493819" cy="426757"/>
          </a:xfrm>
          <a:prstGeom prst="rect">
            <a:avLst/>
          </a:prstGeom>
        </p:spPr>
      </p:pic>
      <p:sp>
        <p:nvSpPr>
          <p:cNvPr id="19" name="Subtitle 2"/>
          <p:cNvSpPr txBox="1">
            <a:spLocks/>
          </p:cNvSpPr>
          <p:nvPr/>
        </p:nvSpPr>
        <p:spPr>
          <a:xfrm>
            <a:off x="8854946" y="6299756"/>
            <a:ext cx="2509284"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a:effectLst>
                  <a:outerShdw blurRad="50800" dist="38100" dir="5400000" algn="t" rotWithShape="0">
                    <a:schemeClr val="bg1"/>
                  </a:outerShdw>
                </a:effectLst>
              </a:rPr>
              <a:t>s</a:t>
            </a:r>
            <a:r>
              <a:rPr lang="en-US" dirty="0" smtClean="0">
                <a:effectLst>
                  <a:outerShdw blurRad="50800" dist="38100" dir="5400000" algn="t" rotWithShape="0">
                    <a:schemeClr val="bg1"/>
                  </a:outerShdw>
                </a:effectLst>
              </a:rPr>
              <a:t>ustaining growth</a:t>
            </a:r>
          </a:p>
        </p:txBody>
      </p:sp>
      <p:sp>
        <p:nvSpPr>
          <p:cNvPr id="22" name="Subtitle 2"/>
          <p:cNvSpPr txBox="1">
            <a:spLocks/>
          </p:cNvSpPr>
          <p:nvPr/>
        </p:nvSpPr>
        <p:spPr>
          <a:xfrm>
            <a:off x="278338" y="6286689"/>
            <a:ext cx="3459483"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smtClean="0">
                <a:effectLst>
                  <a:outerShdw blurRad="50800" dist="38100" dir="5400000" algn="t" rotWithShape="0">
                    <a:schemeClr val="bg1"/>
                  </a:outerShdw>
                </a:effectLst>
              </a:rPr>
              <a:t>constructing the design</a:t>
            </a: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0209" y="1533453"/>
            <a:ext cx="3453319" cy="2030144"/>
          </a:xfrm>
          <a:prstGeom prst="rect">
            <a:avLst/>
          </a:prstGeom>
          <a:effectLst>
            <a:innerShdw blurRad="63500" dist="50800" dir="13500000">
              <a:prstClr val="black">
                <a:alpha val="50000"/>
              </a:prstClr>
            </a:innerShdw>
          </a:effectLst>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00208" y="4224767"/>
            <a:ext cx="3427255" cy="2030144"/>
          </a:xfrm>
          <a:prstGeom prst="rect">
            <a:avLst/>
          </a:prstGeom>
          <a:effectLst>
            <a:innerShdw blurRad="63500" dist="50800" dir="13500000">
              <a:prstClr val="black">
                <a:alpha val="50000"/>
              </a:prstClr>
            </a:innerShdw>
          </a:effectLst>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8338" y="1530114"/>
            <a:ext cx="3453320" cy="2030144"/>
          </a:xfrm>
          <a:prstGeom prst="rect">
            <a:avLst/>
          </a:prstGeom>
          <a:effectLst>
            <a:innerShdw blurRad="63500" dist="50800" dir="13500000">
              <a:prstClr val="black">
                <a:alpha val="50000"/>
              </a:prstClr>
            </a:innerShdw>
          </a:effectLst>
        </p:spPr>
      </p:pic>
      <p:pic>
        <p:nvPicPr>
          <p:cNvPr id="8" name="Picture 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8338" y="4221428"/>
            <a:ext cx="3453320" cy="2030144"/>
          </a:xfrm>
          <a:prstGeom prst="rect">
            <a:avLst/>
          </a:prstGeom>
          <a:effectLst>
            <a:innerShdw blurRad="63500" dist="50800" dir="13500000">
              <a:prstClr val="black">
                <a:alpha val="50000"/>
              </a:prstClr>
            </a:innerShdw>
          </a:effectLst>
        </p:spPr>
      </p:pic>
      <p:sp>
        <p:nvSpPr>
          <p:cNvPr id="14" name="TextBox 13"/>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15" name="TextBox 14"/>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5695" y="3710790"/>
            <a:ext cx="493819" cy="426757"/>
          </a:xfrm>
          <a:prstGeom prst="rect">
            <a:avLst/>
          </a:prstGeom>
        </p:spPr>
      </p:pic>
      <p:sp>
        <p:nvSpPr>
          <p:cNvPr id="18" name="Subtitle 2"/>
          <p:cNvSpPr txBox="1">
            <a:spLocks/>
          </p:cNvSpPr>
          <p:nvPr/>
        </p:nvSpPr>
        <p:spPr>
          <a:xfrm>
            <a:off x="4366258" y="6286689"/>
            <a:ext cx="3459483"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smtClean="0">
                <a:effectLst>
                  <a:outerShdw blurRad="50800" dist="38100" dir="5400000" algn="t" rotWithShape="0">
                    <a:schemeClr val="bg1"/>
                  </a:outerShdw>
                </a:effectLst>
              </a:rPr>
              <a:t>funding</a:t>
            </a:r>
            <a:r>
              <a:rPr lang="en-US" dirty="0" smtClean="0">
                <a:effectLst>
                  <a:outerShdw blurRad="50800" dist="38100" dir="5400000" algn="t" rotWithShape="0">
                    <a:schemeClr val="bg1"/>
                  </a:outerShdw>
                </a:effectLst>
              </a:rPr>
              <a:t> our projects</a:t>
            </a:r>
            <a:endParaRPr lang="en-US" dirty="0" smtClean="0">
              <a:effectLst>
                <a:outerShdw blurRad="50800" dist="38100" dir="5400000" algn="t" rotWithShape="0">
                  <a:schemeClr val="bg1"/>
                </a:outerShdw>
              </a:effectLst>
            </a:endParaRPr>
          </a:p>
        </p:txBody>
      </p:sp>
      <p:pic>
        <p:nvPicPr>
          <p:cNvPr id="11" name="Picture 10"/>
          <p:cNvPicPr>
            <a:picLocks noChangeAspect="1"/>
          </p:cNvPicPr>
          <p:nvPr/>
        </p:nvPicPr>
        <p:blipFill rotWithShape="1">
          <a:blip r:embed="rId10"/>
          <a:srcRect b="32709"/>
          <a:stretch/>
        </p:blipFill>
        <p:spPr>
          <a:xfrm>
            <a:off x="4337732" y="1526641"/>
            <a:ext cx="3456402" cy="2037090"/>
          </a:xfrm>
          <a:prstGeom prst="rect">
            <a:avLst/>
          </a:prstGeom>
          <a:effectLst>
            <a:innerShdw blurRad="63500" dist="50800" dir="13500000">
              <a:prstClr val="black">
                <a:alpha val="50000"/>
              </a:prstClr>
            </a:innerShdw>
          </a:effectLst>
        </p:spPr>
      </p:pic>
      <p:pic>
        <p:nvPicPr>
          <p:cNvPr id="13" name="Picture 12"/>
          <p:cNvPicPr>
            <a:picLocks noChangeAspect="1"/>
          </p:cNvPicPr>
          <p:nvPr/>
        </p:nvPicPr>
        <p:blipFill rotWithShape="1">
          <a:blip r:embed="rId11"/>
          <a:srcRect l="6190" t="4127" b="12004"/>
          <a:stretch/>
        </p:blipFill>
        <p:spPr>
          <a:xfrm>
            <a:off x="4337732" y="4210734"/>
            <a:ext cx="3456402" cy="2051532"/>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731785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1" y="-1"/>
            <a:ext cx="12192000" cy="6858000"/>
          </a:xfrm>
          <a:prstGeom prst="rect">
            <a:avLst/>
          </a:prstGeom>
        </p:spPr>
      </p:pic>
      <p:sp>
        <p:nvSpPr>
          <p:cNvPr id="3" name="Subtitle 2"/>
          <p:cNvSpPr>
            <a:spLocks noGrp="1"/>
          </p:cNvSpPr>
          <p:nvPr>
            <p:ph type="subTitle" idx="1"/>
          </p:nvPr>
        </p:nvSpPr>
        <p:spPr>
          <a:xfrm>
            <a:off x="414366" y="103174"/>
            <a:ext cx="11332912" cy="947365"/>
          </a:xfrm>
        </p:spPr>
        <p:txBody>
          <a:bodyPr>
            <a:noAutofit/>
          </a:bodyPr>
          <a:lstStyle/>
          <a:p>
            <a:r>
              <a:rPr lang="en-US" sz="5400" dirty="0" smtClean="0">
                <a:solidFill>
                  <a:srgbClr val="0070C0"/>
                </a:solidFill>
                <a:effectLst>
                  <a:outerShdw blurRad="50800" dist="63500" dir="5400000" algn="t" rotWithShape="0">
                    <a:prstClr val="black"/>
                  </a:outerShdw>
                </a:effectLst>
              </a:rPr>
              <a:t>Culture</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109182" y="893135"/>
            <a:ext cx="11982733"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900" dirty="0" smtClean="0">
                <a:effectLst>
                  <a:outerShdw blurRad="50800" dist="38100" dir="5400000" algn="t" rotWithShape="0">
                    <a:schemeClr val="bg1"/>
                  </a:outerShdw>
                </a:effectLst>
              </a:rPr>
              <a:t>the form and function of the structure needs to adhere to the lifestyles, traditions, </a:t>
            </a:r>
            <a:r>
              <a:rPr lang="en-US" sz="1900" dirty="0">
                <a:effectLst>
                  <a:outerShdw blurRad="50800" dist="38100" dir="5400000" algn="t" rotWithShape="0">
                    <a:schemeClr val="bg1"/>
                  </a:outerShdw>
                </a:effectLst>
              </a:rPr>
              <a:t>laws, </a:t>
            </a:r>
            <a:r>
              <a:rPr lang="en-US" sz="1900" dirty="0" smtClean="0">
                <a:effectLst>
                  <a:outerShdw blurRad="50800" dist="38100" dir="5400000" algn="t" rotWithShape="0">
                    <a:schemeClr val="bg1"/>
                  </a:outerShdw>
                </a:effectLst>
              </a:rPr>
              <a:t>and values of the community</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4365" y="1519595"/>
            <a:ext cx="2533551" cy="2017951"/>
          </a:xfrm>
          <a:prstGeom prst="rect">
            <a:avLst/>
          </a:prstGeom>
          <a:effectLst>
            <a:innerShdw blurRad="63500" dist="50800" dir="13500000">
              <a:prstClr val="black">
                <a:alpha val="50000"/>
              </a:prstClr>
            </a:innerShdw>
          </a:effectLst>
        </p:spPr>
      </p:pic>
      <p:sp>
        <p:nvSpPr>
          <p:cNvPr id="20" name="Subtitle 2"/>
          <p:cNvSpPr txBox="1">
            <a:spLocks/>
          </p:cNvSpPr>
          <p:nvPr/>
        </p:nvSpPr>
        <p:spPr>
          <a:xfrm>
            <a:off x="429248" y="3657599"/>
            <a:ext cx="2518668" cy="44158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smtClean="0">
                <a:effectLst>
                  <a:outerShdw blurRad="50800" dist="38100" dir="5400000" algn="t" rotWithShape="0">
                    <a:schemeClr val="bg1"/>
                  </a:outerShdw>
                </a:effectLst>
              </a:rPr>
              <a:t>lifestyle</a:t>
            </a:r>
          </a:p>
        </p:txBody>
      </p:sp>
      <p:sp>
        <p:nvSpPr>
          <p:cNvPr id="24" name="Subtitle 2"/>
          <p:cNvSpPr txBox="1">
            <a:spLocks/>
          </p:cNvSpPr>
          <p:nvPr/>
        </p:nvSpPr>
        <p:spPr>
          <a:xfrm>
            <a:off x="6302553" y="3657599"/>
            <a:ext cx="2533552"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smtClean="0">
                <a:effectLst>
                  <a:outerShdw blurRad="50800" dist="38100" dir="5400000" algn="t" rotWithShape="0">
                    <a:schemeClr val="bg1"/>
                  </a:outerShdw>
                </a:effectLst>
              </a:rPr>
              <a:t>laws</a:t>
            </a: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9248" y="4221493"/>
            <a:ext cx="2518668" cy="2022415"/>
          </a:xfrm>
          <a:prstGeom prst="rect">
            <a:avLst/>
          </a:prstGeom>
          <a:effectLst>
            <a:innerShdw blurRad="63500" dist="50800" dir="13500000">
              <a:prstClr val="black">
                <a:alpha val="50000"/>
              </a:prstClr>
            </a:innerShdw>
          </a:effectLst>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l="26272" r="19210"/>
          <a:stretch/>
        </p:blipFill>
        <p:spPr>
          <a:xfrm>
            <a:off x="3358458" y="1527981"/>
            <a:ext cx="2533552" cy="2009565"/>
          </a:xfrm>
          <a:prstGeom prst="rect">
            <a:avLst/>
          </a:prstGeom>
          <a:effectLst>
            <a:innerShdw blurRad="63500" dist="50800" dir="13500000">
              <a:prstClr val="black">
                <a:alpha val="50000"/>
              </a:prstClr>
            </a:innerShdw>
          </a:effectLst>
        </p:spPr>
      </p:pic>
      <p:sp>
        <p:nvSpPr>
          <p:cNvPr id="25" name="Subtitle 2"/>
          <p:cNvSpPr txBox="1">
            <a:spLocks/>
          </p:cNvSpPr>
          <p:nvPr/>
        </p:nvSpPr>
        <p:spPr>
          <a:xfrm>
            <a:off x="3377166" y="3657599"/>
            <a:ext cx="2514844"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smtClean="0">
                <a:effectLst>
                  <a:outerShdw blurRad="50800" dist="38100" dir="5400000" algn="t" rotWithShape="0">
                    <a:schemeClr val="bg1"/>
                  </a:outerShdw>
                </a:effectLst>
              </a:rPr>
              <a:t>traditions</a:t>
            </a: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58459" y="4221493"/>
            <a:ext cx="2533552" cy="2022415"/>
          </a:xfrm>
          <a:prstGeom prst="rect">
            <a:avLst/>
          </a:prstGeom>
          <a:effectLst>
            <a:innerShdw blurRad="63500" dist="50800" dir="13500000">
              <a:prstClr val="black">
                <a:alpha val="50000"/>
              </a:prstClr>
            </a:innerShdw>
          </a:effectLst>
        </p:spPr>
      </p:pic>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02553" y="4221493"/>
            <a:ext cx="2533552" cy="2022415"/>
          </a:xfrm>
          <a:prstGeom prst="rect">
            <a:avLst/>
          </a:prstGeom>
          <a:effectLst>
            <a:innerShdw blurRad="63500" dist="50800" dir="13500000">
              <a:prstClr val="black">
                <a:alpha val="50000"/>
              </a:prstClr>
            </a:innerShdw>
          </a:effectLst>
        </p:spPr>
      </p:pic>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02552" y="1535702"/>
            <a:ext cx="2533552" cy="2009565"/>
          </a:xfrm>
          <a:prstGeom prst="rect">
            <a:avLst/>
          </a:prstGeom>
          <a:effectLst>
            <a:innerShdw blurRad="63500" dist="50800" dir="13500000">
              <a:prstClr val="black">
                <a:alpha val="50000"/>
              </a:prstClr>
            </a:innerShdw>
          </a:effectLst>
        </p:spPr>
      </p:pic>
      <p:pic>
        <p:nvPicPr>
          <p:cNvPr id="11" name="Picture 1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39534" y="1531510"/>
            <a:ext cx="2507743" cy="2017951"/>
          </a:xfrm>
          <a:prstGeom prst="rect">
            <a:avLst/>
          </a:prstGeom>
        </p:spPr>
      </p:pic>
      <p:pic>
        <p:nvPicPr>
          <p:cNvPr id="12" name="Picture 1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239534" y="4225957"/>
            <a:ext cx="2507743" cy="2017951"/>
          </a:xfrm>
          <a:prstGeom prst="rect">
            <a:avLst/>
          </a:prstGeom>
        </p:spPr>
      </p:pic>
      <p:sp>
        <p:nvSpPr>
          <p:cNvPr id="23" name="Subtitle 2"/>
          <p:cNvSpPr txBox="1">
            <a:spLocks/>
          </p:cNvSpPr>
          <p:nvPr/>
        </p:nvSpPr>
        <p:spPr>
          <a:xfrm>
            <a:off x="9246648" y="3665278"/>
            <a:ext cx="2500629" cy="43593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smtClean="0">
                <a:effectLst>
                  <a:outerShdw blurRad="50800" dist="38100" dir="5400000" algn="t" rotWithShape="0">
                    <a:schemeClr val="bg1"/>
                  </a:outerShdw>
                </a:effectLst>
              </a:rPr>
              <a:t>values</a:t>
            </a:r>
          </a:p>
        </p:txBody>
      </p:sp>
      <p:cxnSp>
        <p:nvCxnSpPr>
          <p:cNvPr id="14" name="Straight Connector 13"/>
          <p:cNvCxnSpPr/>
          <p:nvPr/>
        </p:nvCxnSpPr>
        <p:spPr>
          <a:xfrm>
            <a:off x="3156857" y="1329070"/>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71839" y="1287508"/>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054249" y="1358532"/>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22" name="TextBox 21"/>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7877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50874" y="103174"/>
            <a:ext cx="11502654" cy="947365"/>
          </a:xfrm>
        </p:spPr>
        <p:txBody>
          <a:bodyPr>
            <a:noAutofit/>
          </a:bodyPr>
          <a:lstStyle/>
          <a:p>
            <a:r>
              <a:rPr lang="en-US" sz="5400" dirty="0" smtClean="0">
                <a:solidFill>
                  <a:srgbClr val="0070C0"/>
                </a:solidFill>
                <a:effectLst>
                  <a:outerShdw blurRad="50800" dist="63500" dir="5400000" algn="t" rotWithShape="0">
                    <a:prstClr val="black"/>
                  </a:outerShdw>
                </a:effectLst>
              </a:rPr>
              <a:t>Humanity</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350874" y="843204"/>
            <a:ext cx="11502654" cy="414670"/>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the scale and end use of the structure needs to fit the human form</a:t>
            </a:r>
          </a:p>
          <a:p>
            <a:endParaRPr lang="en-US" sz="3600" dirty="0">
              <a:effectLst>
                <a:outerShdw blurRad="50800" dist="38100" dir="5400000" algn="t" rotWithShape="0">
                  <a:prstClr val="black"/>
                </a:outerShdw>
              </a:effectLst>
            </a:endParaRP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9716" b="9184"/>
          <a:stretch/>
        </p:blipFill>
        <p:spPr>
          <a:xfrm>
            <a:off x="350873" y="1382735"/>
            <a:ext cx="3186983" cy="3309008"/>
          </a:xfrm>
          <a:prstGeom prst="rect">
            <a:avLst/>
          </a:prstGeom>
          <a:effectLst>
            <a:innerShdw blurRad="63500" dist="50800" dir="13500000">
              <a:prstClr val="black">
                <a:alpha val="50000"/>
              </a:prstClr>
            </a:innerShdw>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l="13520" r="11280"/>
          <a:stretch/>
        </p:blipFill>
        <p:spPr>
          <a:xfrm>
            <a:off x="2706365" y="3805477"/>
            <a:ext cx="4243075" cy="2675469"/>
          </a:xfrm>
          <a:prstGeom prst="rect">
            <a:avLst/>
          </a:prstGeom>
          <a:effectLst>
            <a:innerShdw blurRad="63500" dist="50800" dir="13500000">
              <a:prstClr val="black">
                <a:alpha val="50000"/>
              </a:prstClr>
            </a:innerShdw>
          </a:effectLst>
        </p:spPr>
      </p:pic>
      <p:sp>
        <p:nvSpPr>
          <p:cNvPr id="9" name="Subtitle 2"/>
          <p:cNvSpPr txBox="1">
            <a:spLocks/>
          </p:cNvSpPr>
          <p:nvPr/>
        </p:nvSpPr>
        <p:spPr>
          <a:xfrm>
            <a:off x="350873" y="4855639"/>
            <a:ext cx="2148487" cy="1625307"/>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dirty="0">
                <a:effectLst>
                  <a:outerShdw blurRad="50800" dist="38100" dir="5400000" algn="t" rotWithShape="0">
                    <a:schemeClr val="bg1"/>
                  </a:outerShdw>
                </a:effectLst>
              </a:rPr>
              <a:t>s</a:t>
            </a:r>
            <a:r>
              <a:rPr lang="en-US" sz="3200" dirty="0" smtClean="0">
                <a:effectLst>
                  <a:outerShdw blurRad="50800" dist="38100" dir="5400000" algn="t" rotWithShape="0">
                    <a:schemeClr val="bg1"/>
                  </a:outerShdw>
                </a:effectLst>
              </a:rPr>
              <a:t>cale</a:t>
            </a:r>
          </a:p>
          <a:p>
            <a:pPr>
              <a:lnSpc>
                <a:spcPct val="100000"/>
              </a:lnSpc>
              <a:spcBef>
                <a:spcPts val="0"/>
              </a:spcBef>
            </a:pPr>
            <a:r>
              <a:rPr lang="en-US" sz="3200" dirty="0">
                <a:effectLst>
                  <a:outerShdw blurRad="50800" dist="38100" dir="5400000" algn="t" rotWithShape="0">
                    <a:schemeClr val="bg1"/>
                  </a:outerShdw>
                </a:effectLst>
              </a:rPr>
              <a:t>p</a:t>
            </a:r>
            <a:r>
              <a:rPr lang="en-US" sz="3200" dirty="0" smtClean="0">
                <a:effectLst>
                  <a:outerShdw blurRad="50800" dist="38100" dir="5400000" algn="t" rotWithShape="0">
                    <a:schemeClr val="bg1"/>
                  </a:outerShdw>
                </a:effectLst>
              </a:rPr>
              <a:t>roportions</a:t>
            </a:r>
          </a:p>
          <a:p>
            <a:pPr>
              <a:lnSpc>
                <a:spcPct val="100000"/>
              </a:lnSpc>
              <a:spcBef>
                <a:spcPts val="0"/>
              </a:spcBef>
            </a:pPr>
            <a:r>
              <a:rPr lang="en-US" sz="3200" dirty="0" smtClean="0">
                <a:effectLst>
                  <a:outerShdw blurRad="50800" dist="38100" dir="5400000" algn="t" rotWithShape="0">
                    <a:schemeClr val="bg1"/>
                  </a:outerShdw>
                </a:effectLst>
              </a:rPr>
              <a:t>size</a:t>
            </a:r>
          </a:p>
        </p:txBody>
      </p:sp>
      <p:sp>
        <p:nvSpPr>
          <p:cNvPr id="10" name="Subtitle 2"/>
          <p:cNvSpPr txBox="1">
            <a:spLocks/>
          </p:cNvSpPr>
          <p:nvPr/>
        </p:nvSpPr>
        <p:spPr>
          <a:xfrm>
            <a:off x="9705041" y="1411932"/>
            <a:ext cx="2148487" cy="1625307"/>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dirty="0">
                <a:effectLst>
                  <a:outerShdw blurRad="50800" dist="38100" dir="5400000" algn="t" rotWithShape="0">
                    <a:schemeClr val="bg1"/>
                  </a:outerShdw>
                </a:effectLst>
              </a:rPr>
              <a:t>e</a:t>
            </a:r>
            <a:r>
              <a:rPr lang="en-US" sz="3200" dirty="0" smtClean="0">
                <a:effectLst>
                  <a:outerShdw blurRad="50800" dist="38100" dir="5400000" algn="t" rotWithShape="0">
                    <a:schemeClr val="bg1"/>
                  </a:outerShdw>
                </a:effectLst>
              </a:rPr>
              <a:t>nd use</a:t>
            </a:r>
          </a:p>
          <a:p>
            <a:pPr>
              <a:lnSpc>
                <a:spcPct val="100000"/>
              </a:lnSpc>
              <a:spcBef>
                <a:spcPts val="0"/>
              </a:spcBef>
            </a:pPr>
            <a:r>
              <a:rPr lang="en-US" sz="3200" dirty="0">
                <a:effectLst>
                  <a:outerShdw blurRad="50800" dist="38100" dir="5400000" algn="t" rotWithShape="0">
                    <a:schemeClr val="bg1"/>
                  </a:outerShdw>
                </a:effectLst>
              </a:rPr>
              <a:t>p</a:t>
            </a:r>
            <a:r>
              <a:rPr lang="en-US" sz="3200" dirty="0" smtClean="0">
                <a:effectLst>
                  <a:outerShdw blurRad="50800" dist="38100" dir="5400000" algn="t" rotWithShape="0">
                    <a:schemeClr val="bg1"/>
                  </a:outerShdw>
                </a:effectLst>
              </a:rPr>
              <a:t>urpose</a:t>
            </a:r>
          </a:p>
          <a:p>
            <a:pPr>
              <a:lnSpc>
                <a:spcPct val="100000"/>
              </a:lnSpc>
              <a:spcBef>
                <a:spcPts val="0"/>
              </a:spcBef>
            </a:pPr>
            <a:r>
              <a:rPr lang="en-US" sz="3200" dirty="0" smtClean="0">
                <a:effectLst>
                  <a:outerShdw blurRad="50800" dist="38100" dir="5400000" algn="t" rotWithShape="0">
                    <a:schemeClr val="bg1"/>
                  </a:outerShdw>
                </a:effectLst>
              </a:rPr>
              <a:t>function</a:t>
            </a:r>
          </a:p>
        </p:txBody>
      </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66545" y="3168290"/>
            <a:ext cx="3186983" cy="3309008"/>
          </a:xfrm>
          <a:prstGeom prst="rect">
            <a:avLst/>
          </a:prstGeom>
          <a:effectLst>
            <a:innerShdw blurRad="63500" dist="50800" dir="13500000">
              <a:prstClr val="black">
                <a:alpha val="50000"/>
              </a:prstClr>
            </a:innerShdw>
          </a:effectLst>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58152" y="1411932"/>
            <a:ext cx="4243075" cy="2688643"/>
          </a:xfrm>
          <a:prstGeom prst="rect">
            <a:avLst/>
          </a:prstGeom>
          <a:effectLst>
            <a:innerShdw blurRad="63500" dist="50800" dir="13500000">
              <a:prstClr val="black">
                <a:alpha val="50000"/>
              </a:prstClr>
            </a:innerShdw>
          </a:effectLst>
        </p:spPr>
      </p:pic>
      <p:sp>
        <p:nvSpPr>
          <p:cNvPr id="13" name="TextBox 12"/>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14" name="TextBox 13"/>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5544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20040" y="103174"/>
            <a:ext cx="11533488" cy="947365"/>
          </a:xfrm>
        </p:spPr>
        <p:txBody>
          <a:bodyPr>
            <a:noAutofit/>
          </a:bodyPr>
          <a:lstStyle/>
          <a:p>
            <a:r>
              <a:rPr lang="en-US" sz="5400" dirty="0" smtClean="0">
                <a:solidFill>
                  <a:srgbClr val="0070C0"/>
                </a:solidFill>
                <a:effectLst>
                  <a:outerShdw blurRad="50800" dist="63500" dir="5400000" algn="t" rotWithShape="0">
                    <a:prstClr val="black"/>
                  </a:outerShdw>
                </a:effectLst>
              </a:rPr>
              <a:t>Pop Quiz 1</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320040" y="893136"/>
            <a:ext cx="11533489" cy="414670"/>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smtClean="0">
                <a:effectLst>
                  <a:outerShdw blurRad="50800" dist="38100" dir="5400000" algn="t" rotWithShape="0">
                    <a:schemeClr val="bg1"/>
                  </a:outerShdw>
                </a:effectLst>
              </a:rPr>
              <a:t>Guess the Structure</a:t>
            </a:r>
          </a:p>
          <a:p>
            <a:endParaRPr lang="en-US" sz="3600" dirty="0">
              <a:effectLst>
                <a:outerShdw blurRad="50800" dist="38100" dir="5400000" algn="t" rotWithShape="0">
                  <a:prstClr val="black"/>
                </a:outerShdw>
              </a:effectLst>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189" y="1785579"/>
            <a:ext cx="2339742" cy="1936014"/>
          </a:xfrm>
          <a:prstGeom prst="rect">
            <a:avLst/>
          </a:prstGeom>
          <a:effectLst>
            <a:innerShdw blurRad="63500" dist="50800" dir="13500000">
              <a:prstClr val="black">
                <a:alpha val="50000"/>
              </a:prstClr>
            </a:innerShdw>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189" y="4390951"/>
            <a:ext cx="2339742" cy="1936014"/>
          </a:xfrm>
          <a:prstGeom prst="rect">
            <a:avLst/>
          </a:prstGeom>
          <a:effectLst>
            <a:innerShdw blurRad="63500" dist="50800" dir="13500000">
              <a:prstClr val="black">
                <a:alpha val="50000"/>
              </a:prstClr>
            </a:innerShdw>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1651" y="1785578"/>
            <a:ext cx="2339742" cy="1936014"/>
          </a:xfrm>
          <a:prstGeom prst="rect">
            <a:avLst/>
          </a:prstGeom>
          <a:effectLst>
            <a:innerShdw blurRad="63500" dist="50800" dir="13500000">
              <a:prstClr val="black">
                <a:alpha val="50000"/>
              </a:prstClr>
            </a:innerShdw>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82390" y="4390951"/>
            <a:ext cx="2339742" cy="1936014"/>
          </a:xfrm>
          <a:prstGeom prst="rect">
            <a:avLst/>
          </a:prstGeom>
          <a:effectLst>
            <a:innerShdw blurRad="63500" dist="50800" dir="13500000">
              <a:prstClr val="black">
                <a:alpha val="50000"/>
              </a:prstClr>
            </a:innerShdw>
          </a:effectLst>
        </p:spPr>
      </p:pic>
      <p:pic>
        <p:nvPicPr>
          <p:cNvPr id="11" name="Picture 10"/>
          <p:cNvPicPr>
            <a:picLocks noChangeAspect="1"/>
          </p:cNvPicPr>
          <p:nvPr/>
        </p:nvPicPr>
        <p:blipFill>
          <a:blip r:embed="rId9"/>
          <a:stretch>
            <a:fillRect/>
          </a:stretch>
        </p:blipFill>
        <p:spPr>
          <a:xfrm>
            <a:off x="5865050" y="2581912"/>
            <a:ext cx="2339742" cy="2600446"/>
          </a:xfrm>
          <a:prstGeom prst="rect">
            <a:avLst/>
          </a:prstGeom>
          <a:effectLst>
            <a:innerShdw blurRad="63500" dist="50800" dir="13500000">
              <a:prstClr val="black">
                <a:alpha val="50000"/>
              </a:prstClr>
            </a:innerShdw>
          </a:effectLst>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29184" y="1787310"/>
            <a:ext cx="3224344" cy="1956079"/>
          </a:xfrm>
          <a:prstGeom prst="rect">
            <a:avLst/>
          </a:prstGeom>
          <a:effectLst>
            <a:innerShdw blurRad="63500" dist="50800" dir="13500000">
              <a:prstClr val="black">
                <a:alpha val="50000"/>
              </a:prstClr>
            </a:innerShdw>
          </a:effectLst>
        </p:spPr>
      </p:pic>
      <p:sp>
        <p:nvSpPr>
          <p:cNvPr id="15" name="Subtitle 2"/>
          <p:cNvSpPr txBox="1">
            <a:spLocks/>
          </p:cNvSpPr>
          <p:nvPr/>
        </p:nvSpPr>
        <p:spPr>
          <a:xfrm>
            <a:off x="359189" y="3743389"/>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s</a:t>
            </a:r>
            <a:r>
              <a:rPr lang="en-US" sz="2200" dirty="0" smtClean="0">
                <a:effectLst>
                  <a:outerShdw blurRad="50800" dist="38100" dir="5400000" algn="t" rotWithShape="0">
                    <a:schemeClr val="bg1"/>
                  </a:outerShdw>
                </a:effectLst>
              </a:rPr>
              <a:t>tone masonry</a:t>
            </a:r>
          </a:p>
        </p:txBody>
      </p:sp>
      <p:sp>
        <p:nvSpPr>
          <p:cNvPr id="16" name="Subtitle 2"/>
          <p:cNvSpPr txBox="1">
            <a:spLocks/>
          </p:cNvSpPr>
          <p:nvPr/>
        </p:nvSpPr>
        <p:spPr>
          <a:xfrm>
            <a:off x="359189" y="6348764"/>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s</a:t>
            </a:r>
            <a:r>
              <a:rPr lang="en-US" sz="2200" dirty="0" smtClean="0">
                <a:effectLst>
                  <a:outerShdw blurRad="50800" dist="38100" dir="5400000" algn="t" rotWithShape="0">
                    <a:schemeClr val="bg1"/>
                  </a:outerShdw>
                </a:effectLst>
              </a:rPr>
              <a:t>tained glass</a:t>
            </a:r>
          </a:p>
        </p:txBody>
      </p:sp>
      <p:sp>
        <p:nvSpPr>
          <p:cNvPr id="17" name="Subtitle 2"/>
          <p:cNvSpPr txBox="1">
            <a:spLocks/>
          </p:cNvSpPr>
          <p:nvPr/>
        </p:nvSpPr>
        <p:spPr>
          <a:xfrm>
            <a:off x="3082389" y="3743389"/>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p</a:t>
            </a:r>
            <a:r>
              <a:rPr lang="en-US" sz="2200" dirty="0" smtClean="0">
                <a:effectLst>
                  <a:outerShdw blurRad="50800" dist="38100" dir="5400000" algn="t" rotWithShape="0">
                    <a:schemeClr val="bg1"/>
                  </a:outerShdw>
                </a:effectLst>
              </a:rPr>
              <a:t>ointed arch</a:t>
            </a:r>
          </a:p>
        </p:txBody>
      </p:sp>
      <p:sp>
        <p:nvSpPr>
          <p:cNvPr id="18" name="Subtitle 2"/>
          <p:cNvSpPr txBox="1">
            <a:spLocks/>
          </p:cNvSpPr>
          <p:nvPr/>
        </p:nvSpPr>
        <p:spPr>
          <a:xfrm>
            <a:off x="3082389" y="6348764"/>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f</a:t>
            </a:r>
            <a:r>
              <a:rPr lang="en-US" sz="2200" dirty="0" smtClean="0">
                <a:effectLst>
                  <a:outerShdw blurRad="50800" dist="38100" dir="5400000" algn="t" rotWithShape="0">
                    <a:schemeClr val="bg1"/>
                  </a:outerShdw>
                </a:effectLst>
              </a:rPr>
              <a:t>lying buttress</a:t>
            </a:r>
          </a:p>
        </p:txBody>
      </p:sp>
      <p:sp>
        <p:nvSpPr>
          <p:cNvPr id="19" name="Subtitle 2"/>
          <p:cNvSpPr txBox="1">
            <a:spLocks/>
          </p:cNvSpPr>
          <p:nvPr/>
        </p:nvSpPr>
        <p:spPr>
          <a:xfrm>
            <a:off x="5855788" y="5419652"/>
            <a:ext cx="2339741"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C</a:t>
            </a:r>
            <a:r>
              <a:rPr lang="en-US" sz="2200" dirty="0" smtClean="0">
                <a:effectLst>
                  <a:outerShdw blurRad="50800" dist="38100" dir="5400000" algn="t" rotWithShape="0">
                    <a:schemeClr val="bg1"/>
                  </a:outerShdw>
                </a:effectLst>
              </a:rPr>
              <a:t>hristianity</a:t>
            </a:r>
          </a:p>
        </p:txBody>
      </p:sp>
      <p:sp>
        <p:nvSpPr>
          <p:cNvPr id="20" name="Subtitle 2"/>
          <p:cNvSpPr txBox="1">
            <a:spLocks/>
          </p:cNvSpPr>
          <p:nvPr/>
        </p:nvSpPr>
        <p:spPr>
          <a:xfrm>
            <a:off x="8629184" y="3782221"/>
            <a:ext cx="322434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g</a:t>
            </a:r>
            <a:r>
              <a:rPr lang="en-US" sz="2200" dirty="0" smtClean="0">
                <a:effectLst>
                  <a:outerShdw blurRad="50800" dist="38100" dir="5400000" algn="t" rotWithShape="0">
                    <a:schemeClr val="bg1"/>
                  </a:outerShdw>
                </a:effectLst>
              </a:rPr>
              <a:t>rand scale</a:t>
            </a:r>
          </a:p>
        </p:txBody>
      </p:sp>
      <p:pic>
        <p:nvPicPr>
          <p:cNvPr id="21" name="Pictur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29186" y="4380581"/>
            <a:ext cx="3234301" cy="1936014"/>
          </a:xfrm>
          <a:prstGeom prst="rect">
            <a:avLst/>
          </a:prstGeom>
          <a:effectLst>
            <a:innerShdw blurRad="63500" dist="50800" dir="13500000">
              <a:prstClr val="black">
                <a:alpha val="50000"/>
              </a:prstClr>
            </a:innerShdw>
          </a:effectLst>
        </p:spPr>
      </p:pic>
      <p:sp>
        <p:nvSpPr>
          <p:cNvPr id="22" name="Subtitle 2"/>
          <p:cNvSpPr txBox="1">
            <a:spLocks/>
          </p:cNvSpPr>
          <p:nvPr/>
        </p:nvSpPr>
        <p:spPr>
          <a:xfrm>
            <a:off x="8629186" y="6336517"/>
            <a:ext cx="3224344" cy="479005"/>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200" dirty="0">
                <a:effectLst>
                  <a:outerShdw blurRad="50800" dist="38100" dir="5400000" algn="t" rotWithShape="0">
                    <a:schemeClr val="bg1"/>
                  </a:outerShdw>
                </a:effectLst>
              </a:rPr>
              <a:t>a</a:t>
            </a:r>
            <a:r>
              <a:rPr lang="en-US" sz="2200" dirty="0" smtClean="0">
                <a:effectLst>
                  <a:outerShdw blurRad="50800" dist="38100" dir="5400000" algn="t" rotWithShape="0">
                    <a:schemeClr val="bg1"/>
                  </a:outerShdw>
                </a:effectLst>
              </a:rPr>
              <a:t>ssembly &amp; worship</a:t>
            </a:r>
          </a:p>
        </p:txBody>
      </p:sp>
      <p:sp>
        <p:nvSpPr>
          <p:cNvPr id="24" name="Subtitle 2"/>
          <p:cNvSpPr txBox="1">
            <a:spLocks/>
          </p:cNvSpPr>
          <p:nvPr/>
        </p:nvSpPr>
        <p:spPr>
          <a:xfrm>
            <a:off x="3082389" y="1307806"/>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Methods</a:t>
            </a:r>
            <a:endParaRPr lang="en-US" sz="2800" dirty="0">
              <a:solidFill>
                <a:srgbClr val="0070C0"/>
              </a:solidFill>
            </a:endParaRPr>
          </a:p>
        </p:txBody>
      </p:sp>
      <p:sp>
        <p:nvSpPr>
          <p:cNvPr id="25" name="Subtitle 2"/>
          <p:cNvSpPr txBox="1">
            <a:spLocks/>
          </p:cNvSpPr>
          <p:nvPr/>
        </p:nvSpPr>
        <p:spPr>
          <a:xfrm>
            <a:off x="359189" y="1284215"/>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Materials</a:t>
            </a:r>
            <a:endParaRPr lang="en-US" sz="2800" dirty="0">
              <a:solidFill>
                <a:srgbClr val="0070C0"/>
              </a:solidFill>
            </a:endParaRPr>
          </a:p>
        </p:txBody>
      </p:sp>
      <p:sp>
        <p:nvSpPr>
          <p:cNvPr id="26" name="Subtitle 2"/>
          <p:cNvSpPr txBox="1">
            <a:spLocks/>
          </p:cNvSpPr>
          <p:nvPr/>
        </p:nvSpPr>
        <p:spPr>
          <a:xfrm>
            <a:off x="5855787" y="1295624"/>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Culture</a:t>
            </a:r>
            <a:endParaRPr lang="en-US" sz="2800" dirty="0">
              <a:solidFill>
                <a:srgbClr val="0070C0"/>
              </a:solidFill>
            </a:endParaRPr>
          </a:p>
        </p:txBody>
      </p:sp>
      <p:sp>
        <p:nvSpPr>
          <p:cNvPr id="27" name="Subtitle 2"/>
          <p:cNvSpPr txBox="1">
            <a:spLocks/>
          </p:cNvSpPr>
          <p:nvPr/>
        </p:nvSpPr>
        <p:spPr>
          <a:xfrm>
            <a:off x="9071485" y="1283306"/>
            <a:ext cx="2339742" cy="3888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solidFill>
                  <a:srgbClr val="0070C0"/>
                </a:solidFill>
              </a:rPr>
              <a:t>Humanity</a:t>
            </a:r>
            <a:endParaRPr lang="en-US" sz="2800" dirty="0">
              <a:solidFill>
                <a:srgbClr val="0070C0"/>
              </a:solidFill>
            </a:endParaRPr>
          </a:p>
        </p:txBody>
      </p:sp>
      <p:cxnSp>
        <p:nvCxnSpPr>
          <p:cNvPr id="29" name="Straight Connector 28"/>
          <p:cNvCxnSpPr/>
          <p:nvPr/>
        </p:nvCxnSpPr>
        <p:spPr>
          <a:xfrm>
            <a:off x="2894797" y="1384546"/>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26952" y="1384545"/>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02282" y="1384544"/>
            <a:ext cx="10886" cy="5191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32" name="TextBox 31"/>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6706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320040" y="103174"/>
            <a:ext cx="11533488" cy="947365"/>
          </a:xfrm>
        </p:spPr>
        <p:txBody>
          <a:bodyPr>
            <a:noAutofit/>
          </a:bodyPr>
          <a:lstStyle/>
          <a:p>
            <a:r>
              <a:rPr lang="en-US" sz="5400" dirty="0" smtClean="0">
                <a:solidFill>
                  <a:srgbClr val="0070C0"/>
                </a:solidFill>
                <a:effectLst>
                  <a:outerShdw blurRad="50800" dist="63500" dir="5400000" algn="t" rotWithShape="0">
                    <a:prstClr val="black"/>
                  </a:outerShdw>
                </a:effectLst>
              </a:rPr>
              <a:t>Pop Quiz 1</a:t>
            </a:r>
            <a:endParaRPr lang="en-US" sz="5400" dirty="0">
              <a:solidFill>
                <a:srgbClr val="0070C0"/>
              </a:solidFill>
              <a:effectLst>
                <a:outerShdw blurRad="50800" dist="63500" dir="5400000" algn="t" rotWithShape="0">
                  <a:prstClr val="black"/>
                </a:outerShdw>
              </a:effectLst>
            </a:endParaRPr>
          </a:p>
        </p:txBody>
      </p:sp>
      <p:sp>
        <p:nvSpPr>
          <p:cNvPr id="7" name="Subtitle 2"/>
          <p:cNvSpPr txBox="1">
            <a:spLocks/>
          </p:cNvSpPr>
          <p:nvPr/>
        </p:nvSpPr>
        <p:spPr>
          <a:xfrm>
            <a:off x="320040" y="893135"/>
            <a:ext cx="11533489" cy="1039349"/>
          </a:xfrm>
          <a:prstGeom prst="rect">
            <a:avLst/>
          </a:prstGeom>
          <a:effectLst>
            <a:outerShdw blurRad="50800" dist="50800" dir="5400000" algn="ctr" rotWithShape="0">
              <a:schemeClr val="bg1">
                <a:alpha val="43000"/>
              </a:scheme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4000" dirty="0" smtClean="0">
                <a:effectLst>
                  <a:outerShdw blurRad="50800" dist="38100" dir="5400000" algn="t" rotWithShape="0">
                    <a:schemeClr val="bg1"/>
                  </a:outerShdw>
                </a:effectLst>
              </a:rPr>
              <a:t>Notre Dame Cathedral</a:t>
            </a:r>
          </a:p>
          <a:p>
            <a:pPr>
              <a:lnSpc>
                <a:spcPct val="100000"/>
              </a:lnSpc>
              <a:spcBef>
                <a:spcPts val="0"/>
              </a:spcBef>
            </a:pPr>
            <a:r>
              <a:rPr lang="en-US" dirty="0" smtClean="0">
                <a:effectLst>
                  <a:outerShdw blurRad="50800" dist="38100" dir="5400000" algn="t" rotWithShape="0">
                    <a:schemeClr val="bg1"/>
                  </a:outerShdw>
                </a:effectLst>
              </a:rPr>
              <a:t>Montreuil, </a:t>
            </a:r>
            <a:r>
              <a:rPr lang="en-US" dirty="0" err="1" smtClean="0">
                <a:effectLst>
                  <a:outerShdw blurRad="50800" dist="38100" dir="5400000" algn="t" rotWithShape="0">
                    <a:schemeClr val="bg1"/>
                  </a:outerShdw>
                </a:effectLst>
              </a:rPr>
              <a:t>Lassus</a:t>
            </a:r>
            <a:r>
              <a:rPr lang="en-US" dirty="0" smtClean="0">
                <a:effectLst>
                  <a:outerShdw blurRad="50800" dist="38100" dir="5400000" algn="t" rotWithShape="0">
                    <a:schemeClr val="bg1"/>
                  </a:outerShdw>
                </a:effectLst>
              </a:rPr>
              <a:t>, and </a:t>
            </a:r>
            <a:r>
              <a:rPr lang="en-US" dirty="0" err="1" smtClean="0">
                <a:effectLst>
                  <a:outerShdw blurRad="50800" dist="38100" dir="5400000" algn="t" rotWithShape="0">
                    <a:schemeClr val="bg1"/>
                  </a:outerShdw>
                </a:effectLst>
              </a:rPr>
              <a:t>Chelles</a:t>
            </a:r>
            <a:endParaRPr lang="en-US" dirty="0" smtClean="0">
              <a:effectLst>
                <a:outerShdw blurRad="50800" dist="38100" dir="5400000" algn="t" rotWithShape="0">
                  <a:schemeClr val="bg1"/>
                </a:outerShdw>
              </a:effectLst>
            </a:endParaRPr>
          </a:p>
          <a:p>
            <a:endParaRPr lang="en-US" sz="3600" dirty="0">
              <a:effectLst>
                <a:outerShdw blurRad="50800" dist="38100" dir="5400000" algn="t" rotWithShape="0">
                  <a:prstClr val="black"/>
                </a:outerShdw>
              </a:effectLst>
            </a:endParaRPr>
          </a:p>
        </p:txBody>
      </p:sp>
      <p:sp>
        <p:nvSpPr>
          <p:cNvPr id="14" name="Rectangle 13"/>
          <p:cNvSpPr/>
          <p:nvPr/>
        </p:nvSpPr>
        <p:spPr>
          <a:xfrm>
            <a:off x="7402287" y="169631"/>
            <a:ext cx="4620478" cy="446276"/>
          </a:xfrm>
          <a:prstGeom prst="rect">
            <a:avLst/>
          </a:prstGeom>
        </p:spPr>
        <p:txBody>
          <a:bodyPr wrap="square">
            <a:spAutoFit/>
          </a:bodyPr>
          <a:lstStyle/>
          <a:p>
            <a:pPr algn="r"/>
            <a:r>
              <a:rPr lang="en-US" sz="2200" b="1" dirty="0" smtClean="0">
                <a:solidFill>
                  <a:srgbClr val="E0DFDF"/>
                </a:solidFill>
                <a:effectLst>
                  <a:outerShdw blurRad="38100" dist="38100" dir="2700000" algn="tl">
                    <a:srgbClr val="000000">
                      <a:alpha val="43137"/>
                    </a:srgbClr>
                  </a:outerShdw>
                </a:effectLst>
              </a:rPr>
              <a:t>www.notredamecathedralparis.com</a:t>
            </a:r>
            <a:endParaRPr lang="en-US" sz="2200" b="1" dirty="0">
              <a:solidFill>
                <a:srgbClr val="E0DFDF"/>
              </a:solidFill>
              <a:effectLst>
                <a:outerShdw blurRad="38100" dist="38100" dir="2700000" algn="tl">
                  <a:srgbClr val="000000">
                    <a:alpha val="43137"/>
                  </a:srgbClr>
                </a:outerShdw>
              </a:effectLst>
            </a:endParaRPr>
          </a:p>
        </p:txBody>
      </p:sp>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b="9059"/>
          <a:stretch/>
        </p:blipFill>
        <p:spPr>
          <a:xfrm>
            <a:off x="369055" y="2008800"/>
            <a:ext cx="5561255" cy="4152514"/>
          </a:xfrm>
          <a:prstGeom prst="rect">
            <a:avLst/>
          </a:prstGeom>
          <a:effectLst>
            <a:innerShdw blurRad="63500" dist="50800" dir="13500000">
              <a:prstClr val="black">
                <a:alpha val="50000"/>
              </a:prstClr>
            </a:innerShdw>
          </a:effectLst>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4073" y="2008800"/>
            <a:ext cx="5554163" cy="4160007"/>
          </a:xfrm>
          <a:prstGeom prst="rect">
            <a:avLst/>
          </a:prstGeom>
          <a:effectLst>
            <a:innerShdw blurRad="63500" dist="50800" dir="13500000">
              <a:prstClr val="black">
                <a:alpha val="50000"/>
              </a:prstClr>
            </a:innerShdw>
          </a:effectLst>
        </p:spPr>
      </p:pic>
      <p:sp>
        <p:nvSpPr>
          <p:cNvPr id="9" name="TextBox 8"/>
          <p:cNvSpPr txBox="1"/>
          <p:nvPr/>
        </p:nvSpPr>
        <p:spPr>
          <a:xfrm>
            <a:off x="191387" y="52401"/>
            <a:ext cx="3492708" cy="369332"/>
          </a:xfrm>
          <a:prstGeom prst="rect">
            <a:avLst/>
          </a:prstGeom>
          <a:noFill/>
          <a:effectLst>
            <a:outerShdw blurRad="12700" dist="25400" dir="5400000" algn="t" rotWithShape="0">
              <a:prstClr val="black">
                <a:alpha val="40000"/>
              </a:prstClr>
            </a:outerShdw>
          </a:effectLst>
        </p:spPr>
        <p:txBody>
          <a:bodyPr wrap="square" rtlCol="0">
            <a:spAutoFit/>
          </a:bodyPr>
          <a:lstStyle/>
          <a:p>
            <a:r>
              <a:rPr lang="en-US" dirty="0" smtClean="0">
                <a:solidFill>
                  <a:srgbClr val="CFCECE"/>
                </a:solidFill>
              </a:rPr>
              <a:t>THE FORMULA FOR ARCHITECTURE</a:t>
            </a:r>
            <a:endParaRPr lang="en-US" dirty="0">
              <a:solidFill>
                <a:srgbClr val="CFCECE"/>
              </a:solidFill>
            </a:endParaRPr>
          </a:p>
        </p:txBody>
      </p:sp>
      <p:sp>
        <p:nvSpPr>
          <p:cNvPr id="10" name="TextBox 9"/>
          <p:cNvSpPr txBox="1"/>
          <p:nvPr/>
        </p:nvSpPr>
        <p:spPr>
          <a:xfrm>
            <a:off x="506180" y="266337"/>
            <a:ext cx="2863121" cy="707886"/>
          </a:xfrm>
          <a:prstGeom prst="rect">
            <a:avLst/>
          </a:prstGeom>
          <a:noFill/>
        </p:spPr>
        <p:txBody>
          <a:bodyPr wrap="square" rtlCol="0">
            <a:spAutoFit/>
          </a:bodyPr>
          <a:lstStyle/>
          <a:p>
            <a:r>
              <a:rPr lang="en-US" sz="4000" b="1" dirty="0" smtClean="0">
                <a:solidFill>
                  <a:srgbClr val="E0DFDF"/>
                </a:solidFill>
                <a:effectLst>
                  <a:outerShdw blurRad="38100" dist="38100" dir="2700000" algn="tl">
                    <a:srgbClr val="000000">
                      <a:alpha val="43137"/>
                    </a:srgbClr>
                  </a:outerShdw>
                </a:effectLst>
              </a:rPr>
              <a:t>A=(M</a:t>
            </a:r>
            <a:r>
              <a:rPr lang="en-US" sz="4000" b="1" baseline="30000" dirty="0" smtClean="0">
                <a:solidFill>
                  <a:srgbClr val="E0DFDF"/>
                </a:solidFill>
                <a:effectLst>
                  <a:outerShdw blurRad="38100" dist="38100" dir="2700000" algn="tl">
                    <a:srgbClr val="000000">
                      <a:alpha val="43137"/>
                    </a:srgbClr>
                  </a:outerShdw>
                </a:effectLst>
              </a:rPr>
              <a:t>2</a:t>
            </a:r>
            <a:r>
              <a:rPr lang="en-US" sz="4000" b="1" dirty="0" smtClean="0">
                <a:solidFill>
                  <a:srgbClr val="E0DFDF"/>
                </a:solidFill>
                <a:effectLst>
                  <a:outerShdw blurRad="38100" dist="38100" dir="2700000" algn="tl">
                    <a:srgbClr val="000000">
                      <a:alpha val="43137"/>
                    </a:srgbClr>
                  </a:outerShdw>
                </a:effectLst>
              </a:rPr>
              <a:t>+C)</a:t>
            </a:r>
            <a:r>
              <a:rPr lang="en-US" sz="4000" b="1" dirty="0" err="1" smtClean="0">
                <a:solidFill>
                  <a:srgbClr val="E0DFDF"/>
                </a:solidFill>
                <a:effectLst>
                  <a:outerShdw blurRad="38100" dist="38100" dir="2700000" algn="tl">
                    <a:srgbClr val="000000">
                      <a:alpha val="43137"/>
                    </a:srgbClr>
                  </a:outerShdw>
                </a:effectLst>
              </a:rPr>
              <a:t>xH</a:t>
            </a:r>
            <a:endParaRPr lang="en-US" sz="4000" b="1" dirty="0">
              <a:solidFill>
                <a:srgbClr val="E0DFD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942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1483</Words>
  <Application>Microsoft Office PowerPoint</Application>
  <PresentationFormat>Widescreen</PresentationFormat>
  <Paragraphs>163</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The Formula For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Formula For ARCHITECTURE</vt:lpstr>
    </vt:vector>
  </TitlesOfParts>
  <Company>Klein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Formula For ARCHITECTURE</dc:title>
  <dc:creator>COLLINS, RYAN 4</dc:creator>
  <cp:lastModifiedBy>COLLINS, RYAN 4</cp:lastModifiedBy>
  <cp:revision>70</cp:revision>
  <dcterms:created xsi:type="dcterms:W3CDTF">2015-12-01T14:06:00Z</dcterms:created>
  <dcterms:modified xsi:type="dcterms:W3CDTF">2015-12-15T02:10:42Z</dcterms:modified>
</cp:coreProperties>
</file>